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2"/>
  </p:notesMasterIdLst>
  <p:sldIdLst>
    <p:sldId id="268" r:id="rId2"/>
    <p:sldId id="398" r:id="rId3"/>
    <p:sldId id="388" r:id="rId4"/>
    <p:sldId id="382" r:id="rId5"/>
    <p:sldId id="343" r:id="rId6"/>
    <p:sldId id="386" r:id="rId7"/>
    <p:sldId id="384" r:id="rId8"/>
    <p:sldId id="385" r:id="rId9"/>
    <p:sldId id="383" r:id="rId10"/>
    <p:sldId id="283" r:id="rId11"/>
    <p:sldId id="399" r:id="rId12"/>
    <p:sldId id="387" r:id="rId13"/>
    <p:sldId id="389" r:id="rId14"/>
    <p:sldId id="390" r:id="rId15"/>
    <p:sldId id="311" r:id="rId16"/>
    <p:sldId id="269" r:id="rId17"/>
    <p:sldId id="312" r:id="rId18"/>
    <p:sldId id="396" r:id="rId19"/>
    <p:sldId id="347" r:id="rId20"/>
    <p:sldId id="326" r:id="rId21"/>
    <p:sldId id="325" r:id="rId22"/>
    <p:sldId id="391" r:id="rId23"/>
    <p:sldId id="310" r:id="rId24"/>
    <p:sldId id="285" r:id="rId25"/>
    <p:sldId id="287" r:id="rId26"/>
    <p:sldId id="400" r:id="rId27"/>
    <p:sldId id="392" r:id="rId28"/>
    <p:sldId id="290" r:id="rId29"/>
    <p:sldId id="278" r:id="rId30"/>
    <p:sldId id="328" r:id="rId31"/>
    <p:sldId id="293" r:id="rId32"/>
    <p:sldId id="273" r:id="rId33"/>
    <p:sldId id="270" r:id="rId34"/>
    <p:sldId id="277" r:id="rId35"/>
    <p:sldId id="288" r:id="rId36"/>
    <p:sldId id="292" r:id="rId37"/>
    <p:sldId id="394" r:id="rId38"/>
    <p:sldId id="280" r:id="rId39"/>
    <p:sldId id="276" r:id="rId40"/>
    <p:sldId id="272" r:id="rId41"/>
    <p:sldId id="327" r:id="rId42"/>
    <p:sldId id="330" r:id="rId43"/>
    <p:sldId id="332" r:id="rId44"/>
    <p:sldId id="333" r:id="rId45"/>
    <p:sldId id="401" r:id="rId46"/>
    <p:sldId id="393" r:id="rId47"/>
    <p:sldId id="365" r:id="rId48"/>
    <p:sldId id="357" r:id="rId49"/>
    <p:sldId id="358" r:id="rId50"/>
    <p:sldId id="366" r:id="rId51"/>
    <p:sldId id="356" r:id="rId52"/>
    <p:sldId id="361" r:id="rId53"/>
    <p:sldId id="359" r:id="rId54"/>
    <p:sldId id="402" r:id="rId55"/>
    <p:sldId id="395" r:id="rId56"/>
    <p:sldId id="298" r:id="rId57"/>
    <p:sldId id="304" r:id="rId58"/>
    <p:sldId id="301" r:id="rId59"/>
    <p:sldId id="303" r:id="rId60"/>
    <p:sldId id="397" r:id="rId6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howGuides="1">
      <p:cViewPr varScale="1">
        <p:scale>
          <a:sx n="41" d="100"/>
          <a:sy n="41" d="100"/>
        </p:scale>
        <p:origin x="200" y="20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631A1F8F-F4AF-DD18-B3D3-F23A46B7E8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BC0585ED-2624-4BE4-FEA9-FDC1303605F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5864389-2735-314D-8F7C-696CDDA236FC}" type="datetimeFigureOut">
              <a:rPr lang="it-IT" altLang="it-IT"/>
              <a:pPr/>
              <a:t>08/01/24</a:t>
            </a:fld>
            <a:endParaRPr lang="it-IT" altLang="it-IT"/>
          </a:p>
        </p:txBody>
      </p:sp>
      <p:sp>
        <p:nvSpPr>
          <p:cNvPr id="4" name="Segnaposto immagine diapositiva 3">
            <a:extLst>
              <a:ext uri="{FF2B5EF4-FFF2-40B4-BE49-F238E27FC236}">
                <a16:creationId xmlns:a16="http://schemas.microsoft.com/office/drawing/2014/main" id="{C23D9DDA-8D1B-939C-2F6F-22FEC1364B3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>
            <a:extLst>
              <a:ext uri="{FF2B5EF4-FFF2-40B4-BE49-F238E27FC236}">
                <a16:creationId xmlns:a16="http://schemas.microsoft.com/office/drawing/2014/main" id="{0DEC123E-342C-3DA5-F2DB-66A2358BB5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H" noProof="0"/>
              <a:t>Fare clic per modificare gli stili del testo dello schema</a:t>
            </a:r>
          </a:p>
          <a:p>
            <a:pPr lvl="1"/>
            <a:r>
              <a:rPr lang="fr-CH" noProof="0"/>
              <a:t>Secondo livello</a:t>
            </a:r>
          </a:p>
          <a:p>
            <a:pPr lvl="2"/>
            <a:r>
              <a:rPr lang="fr-CH" noProof="0"/>
              <a:t>Terzo livello</a:t>
            </a:r>
          </a:p>
          <a:p>
            <a:pPr lvl="3"/>
            <a:r>
              <a:rPr lang="fr-CH" noProof="0"/>
              <a:t>Quarto livello</a:t>
            </a:r>
          </a:p>
          <a:p>
            <a:pPr lvl="4"/>
            <a:r>
              <a:rPr lang="fr-CH" noProof="0"/>
              <a:t>Quinto livello</a:t>
            </a:r>
            <a:endParaRPr lang="it-IT" noProof="0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38AE9C77-6EBD-9904-B2D3-38978DD90B1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E936F43-38F3-6700-8499-5B78E61BCA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A7A371F-FF37-F147-B03D-8B35200817B3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3429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342900" algn="l" defTabSz="3429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685800" algn="l" defTabSz="3429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028700" algn="l" defTabSz="3429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371600" algn="l" defTabSz="3429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17145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egnaposto immagine diapositiva 1">
            <a:extLst>
              <a:ext uri="{FF2B5EF4-FFF2-40B4-BE49-F238E27FC236}">
                <a16:creationId xmlns:a16="http://schemas.microsoft.com/office/drawing/2014/main" id="{29AE33BB-B038-CDE2-3971-0142FC57F9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6" name="Segnaposto note 2">
            <a:extLst>
              <a:ext uri="{FF2B5EF4-FFF2-40B4-BE49-F238E27FC236}">
                <a16:creationId xmlns:a16="http://schemas.microsoft.com/office/drawing/2014/main" id="{61971DF3-7079-5314-190B-B574E1E4A7F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it-IT">
              <a:ea typeface="ＭＳ Ｐゴシック" panose="020B0600070205080204" pitchFamily="34" charset="-128"/>
            </a:endParaRPr>
          </a:p>
        </p:txBody>
      </p:sp>
      <p:sp>
        <p:nvSpPr>
          <p:cNvPr id="62467" name="Segnaposto numero diapositiva 3">
            <a:extLst>
              <a:ext uri="{FF2B5EF4-FFF2-40B4-BE49-F238E27FC236}">
                <a16:creationId xmlns:a16="http://schemas.microsoft.com/office/drawing/2014/main" id="{A10E4FB6-2BD1-47C4-5660-CFCE7BED24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C40EB6D-91D7-1849-A610-75577712101F}" type="slidenum">
              <a:rPr lang="it-IT" altLang="it-IT" sz="1200"/>
              <a:pPr eaLnBrk="1" hangingPunct="1"/>
              <a:t>51</a:t>
            </a:fld>
            <a:endParaRPr lang="it-IT" altLang="it-IT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3CA8-C522-AA42-B471-16D0695E29EB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C5262-1D33-C842-B0D0-2F2FB84560E9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37731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0A28-7D11-EB47-9C9B-2E71BD6411F7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6AD1-C1E2-6648-AAE2-A2E3BAA337A6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98957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6E16-7DC6-2D4F-8ABD-5E7BDBCBFE16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E0B9A-A72A-1148-98A4-D520E635B9B8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84653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3DF9-4953-B24F-B204-C1176111035A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7775D-188C-424D-AB07-C5779BF10937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82701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0C41D-EC5F-AB46-AD90-86B7A579B5DE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D235-0200-3D44-930C-F3BE777BE669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61102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B962-2B31-F84F-A10A-A263DF9D1923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3E77-DEBA-C54E-8FB7-7BE6E19F355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72674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0197-0311-5A4D-A025-2AA4A8A37C4F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F9BB-9111-E448-A1D1-2A8BEC2EED50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37192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B8B-CF0F-7A4F-A096-5DC6996C89B9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0A9DE-9836-F24C-B774-5C6742F988D1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59881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36B69-DFD6-5148-88D3-52003A18CAE9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93346-B7C8-CF4F-8741-3077C7526510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42950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D2BD-4DE7-594B-9D65-FEE6B7C52DCA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9731-EEF2-E44E-9649-2BE476E296F2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08070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A585-24A6-0845-B49D-B9453C74B234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7C113-FB6E-8D48-8D37-9E93752E72E4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46409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92AA8C-ED54-AE49-BCBC-D9C14AFD6B88}" type="datetimeFigureOut">
              <a:rPr lang="it-IT" altLang="it-IT" smtClean="0"/>
              <a:pPr/>
              <a:t>08/01/24</a:t>
            </a:fld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E9179-D9A3-6E47-A710-A97398D3A8F4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88786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CasellaDiTesto 1">
            <a:extLst>
              <a:ext uri="{FF2B5EF4-FFF2-40B4-BE49-F238E27FC236}">
                <a16:creationId xmlns:a16="http://schemas.microsoft.com/office/drawing/2014/main" id="{A16F7B68-EED8-B9B4-B696-CBEAF97366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124" y="1035312"/>
            <a:ext cx="7677150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it-IT" altLang="it-IT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eaLnBrk="1" hangingPunct="1"/>
            <a:endParaRPr lang="it-IT" altLang="it-IT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eaLnBrk="1" hangingPunct="1"/>
            <a:r>
              <a:rPr lang="it-IT" altLang="it-IT" sz="2700" b="1" dirty="0">
                <a:latin typeface="Roboto" panose="02000000000000000000" pitchFamily="2" charset="0"/>
                <a:ea typeface="Roboto" panose="02000000000000000000" pitchFamily="2" charset="0"/>
              </a:rPr>
              <a:t>Cose dell</a:t>
            </a:r>
            <a:r>
              <a:rPr lang="it-IT" altLang="en-US" sz="27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2700" b="1" dirty="0">
                <a:latin typeface="Roboto" panose="02000000000000000000" pitchFamily="2" charset="0"/>
                <a:ea typeface="Roboto" panose="02000000000000000000" pitchFamily="2" charset="0"/>
              </a:rPr>
              <a:t>altro mondo.</a:t>
            </a:r>
          </a:p>
          <a:p>
            <a:pPr algn="ctr" eaLnBrk="1" hangingPunct="1"/>
            <a:r>
              <a:rPr lang="it-IT" altLang="it-IT" sz="2700" b="1" dirty="0">
                <a:latin typeface="Roboto" panose="02000000000000000000" pitchFamily="2" charset="0"/>
                <a:ea typeface="Roboto" panose="02000000000000000000" pitchFamily="2" charset="0"/>
              </a:rPr>
              <a:t>Alessandro nel Paese delle Meraviglie</a:t>
            </a:r>
          </a:p>
          <a:p>
            <a:pPr algn="ctr" eaLnBrk="1" hangingPunct="1"/>
            <a:endParaRPr lang="it-IT" altLang="it-IT" sz="2700" b="1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eaLnBrk="1" hangingPunct="1"/>
            <a:r>
              <a:rPr lang="it-IT" altLang="it-IT" sz="2700" dirty="0">
                <a:latin typeface="Roboto" panose="02000000000000000000" pitchFamily="2" charset="0"/>
                <a:ea typeface="Roboto" panose="02000000000000000000" pitchFamily="2" charset="0"/>
              </a:rPr>
              <a:t>Corrado Bologna</a:t>
            </a:r>
            <a:endParaRPr lang="it-IT" altLang="it-IT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879B9A8A-9F6E-458B-928A-8AA733AA6F9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extBox 1">
            <a:extLst>
              <a:ext uri="{FF2B5EF4-FFF2-40B4-BE49-F238E27FC236}">
                <a16:creationId xmlns:a16="http://schemas.microsoft.com/office/drawing/2014/main" id="{525E0521-CBB4-55C5-6CB1-21BD963B91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125" y="2124075"/>
            <a:ext cx="78962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it-IT" b="1">
                <a:latin typeface="Roboto" panose="02000000000000000000" pitchFamily="2" charset="0"/>
                <a:ea typeface="Roboto" panose="02000000000000000000" pitchFamily="2" charset="0"/>
              </a:rPr>
              <a:t>La figura proteiforme di Alessandro Magno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A98F824-2C3A-F196-4BB2-5AB1EA55C7F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asellaDiTesto 2">
            <a:extLst>
              <a:ext uri="{FF2B5EF4-FFF2-40B4-BE49-F238E27FC236}">
                <a16:creationId xmlns:a16="http://schemas.microsoft.com/office/drawing/2014/main" id="{40516927-48C3-A25F-5128-B66535FA2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537" y="319838"/>
            <a:ext cx="795688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C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era una volta un re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…</a:t>
            </a:r>
          </a:p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 Anzi, c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era una volta un imperatore…</a:t>
            </a:r>
          </a:p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Anzi, c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era una volta un imperatore che venne considerato un eroe, e intorno ai suoi viaggi per conquistare il mondo si scrissero storie incredibili, romanzi pieni di avventure, di mostri. Si chiamava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Alessandro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. Fu re e imperatore. Lo definirono 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il Grande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it-IT" sz="1600" i="1" dirty="0">
                <a:latin typeface="Roboto" panose="02000000000000000000" pitchFamily="2" charset="0"/>
                <a:ea typeface="Roboto" panose="02000000000000000000" pitchFamily="2" charset="0"/>
              </a:rPr>
              <a:t>Alexander Magnus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Alessandro Magno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Alessandro il Grande. Riempì della sua fama e delle sue storie romanzate secoli di storia, lingue e letterature di tutto il mondo.</a:t>
            </a:r>
          </a:p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Dopo la </a:t>
            </a:r>
            <a:r>
              <a:rPr lang="it-IT" altLang="it-IT" sz="1600" i="1" dirty="0">
                <a:latin typeface="Roboto" panose="02000000000000000000" pitchFamily="2" charset="0"/>
                <a:ea typeface="Roboto" panose="02000000000000000000" pitchFamily="2" charset="0"/>
              </a:rPr>
              <a:t>Bibbia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insieme forse a </a:t>
            </a:r>
            <a:r>
              <a:rPr lang="it-IT" altLang="it-IT" sz="1600" i="1" dirty="0">
                <a:latin typeface="Roboto" panose="02000000000000000000" pitchFamily="2" charset="0"/>
                <a:ea typeface="Roboto" panose="02000000000000000000" pitchFamily="2" charset="0"/>
              </a:rPr>
              <a:t>Pinocchio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il </a:t>
            </a:r>
            <a:r>
              <a:rPr lang="it-IT" altLang="it-IT" sz="1600" b="1" i="1" dirty="0">
                <a:latin typeface="Roboto" panose="02000000000000000000" pitchFamily="2" charset="0"/>
                <a:ea typeface="Roboto" panose="02000000000000000000" pitchFamily="2" charset="0"/>
              </a:rPr>
              <a:t>Romanzo di Alessandro 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è il libro più tradotto al mondo. Ne sfoglieremo qualche pagina, in un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oretta circa. Ma forse il suo mito vi piacerà, e continuerete a cercare e a divorare le sue storie incredibili.</a:t>
            </a:r>
          </a:p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 Su di lui si sono scritte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cose dell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altro mondo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perché è proprio 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un altro mondo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il mondo sconosciuto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il 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mondo del possibile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ja-JP" sz="1600" dirty="0">
                <a:latin typeface="Roboto" panose="02000000000000000000" pitchFamily="2" charset="0"/>
                <a:ea typeface="Roboto" panose="02000000000000000000" pitchFamily="2" charset="0"/>
              </a:rPr>
              <a:t>, quello che Alessandro scopre, o meglio permette che gli uomini 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ja-JP" sz="1600" dirty="0">
                <a:latin typeface="Roboto" panose="02000000000000000000" pitchFamily="2" charset="0"/>
                <a:ea typeface="Roboto" panose="02000000000000000000" pitchFamily="2" charset="0"/>
              </a:rPr>
              <a:t>inventino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ja-JP" sz="1600" dirty="0">
                <a:latin typeface="Roboto" panose="02000000000000000000" pitchFamily="2" charset="0"/>
                <a:ea typeface="Roboto" panose="02000000000000000000" pitchFamily="2" charset="0"/>
              </a:rPr>
              <a:t>, nei secoli, ricamando racconti intorno a lui.</a:t>
            </a:r>
          </a:p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Entriamo insieme in questo mondo del mito e dell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avventura, di meraviglie e di mostruosità, di cose incredibili e di allegorie spirituali. Molti secoli più tardi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Alice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entrerà in </a:t>
            </a:r>
            <a:r>
              <a:rPr lang="it-IT" altLang="it-IT" sz="1600" b="1" dirty="0" err="1">
                <a:latin typeface="Roboto" panose="02000000000000000000" pitchFamily="2" charset="0"/>
                <a:ea typeface="Roboto" panose="02000000000000000000" pitchFamily="2" charset="0"/>
              </a:rPr>
              <a:t>Wonderland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nel paese delle Meraviglie. Oggi vi proponiamo di seguire in breve alcuni dei viaggi di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Alessandro nel Paese delle Meraviglie.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2D14A370-C51A-429C-692F-CC166650C6F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CasellaDiTesto 1">
            <a:extLst>
              <a:ext uri="{FF2B5EF4-FFF2-40B4-BE49-F238E27FC236}">
                <a16:creationId xmlns:a16="http://schemas.microsoft.com/office/drawing/2014/main" id="{FC75300C-0184-859B-EE71-6881243620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350" y="219075"/>
            <a:ext cx="6391275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Alessandro Magno (356-323 avanti Cristo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), figlio di Filippo di Macedonia, fu 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il più grande imperatore dell</a:t>
            </a:r>
            <a:r>
              <a:rPr lang="it-IT" altLang="en-US" sz="15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Antichità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, e uno dei personaggi su cui l</a:t>
            </a:r>
            <a:r>
              <a:rPr lang="it-IT" altLang="en-US" sz="15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invenzione leggendaria, anzi mitica, ha più lavorato per almeno un millennio. 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Allievo di Aristotele, avrebbe potuto diventare un saggio. Ma il fato, le profezie, l</a:t>
            </a:r>
            <a:r>
              <a:rPr lang="it-IT" altLang="en-US" sz="15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orgoglio, il vizio, lo avrebbero presto travolto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. Il suo nome fin dall</a:t>
            </a:r>
            <a:r>
              <a:rPr lang="it-IT" altLang="en-US" sz="15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età antica si legò al destino, alla leggenda, al mito. Oggi parleremo di alcuni aspetti della sua vicenda in cui storia e mito si intersecano, si sovrappongono.</a:t>
            </a:r>
          </a:p>
          <a:p>
            <a:pPr algn="just" eaLnBrk="1" hangingPunct="1"/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</a:p>
        </p:txBody>
      </p:sp>
      <p:sp>
        <p:nvSpPr>
          <p:cNvPr id="16387" name="CasellaDiTesto 5">
            <a:extLst>
              <a:ext uri="{FF2B5EF4-FFF2-40B4-BE49-F238E27FC236}">
                <a16:creationId xmlns:a16="http://schemas.microsoft.com/office/drawing/2014/main" id="{CF07580C-2F8B-AD66-CA75-DA9958C128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7524" y="3159358"/>
            <a:ext cx="21539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Roma, Musei Capitolini,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Ritratto ideale di Alessandro Magno </a:t>
            </a:r>
          </a:p>
        </p:txBody>
      </p:sp>
      <p:pic>
        <p:nvPicPr>
          <p:cNvPr id="16388" name="Immagine 8" descr="images.jpg">
            <a:extLst>
              <a:ext uri="{FF2B5EF4-FFF2-40B4-BE49-F238E27FC236}">
                <a16:creationId xmlns:a16="http://schemas.microsoft.com/office/drawing/2014/main" id="{FD850B81-A99F-676A-9DD2-B84988B61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3001" y="2238375"/>
            <a:ext cx="4476750" cy="26860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CasellaDiTesto 9">
            <a:extLst>
              <a:ext uri="{FF2B5EF4-FFF2-40B4-BE49-F238E27FC236}">
                <a16:creationId xmlns:a16="http://schemas.microsoft.com/office/drawing/2014/main" id="{F533649B-E3C2-B23D-C1C6-12537709E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885" y="3644145"/>
            <a:ext cx="1400175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Napoli, Museo Archeologico, Mosaico da Pompei, casa del Fauno (100 a. C.)</a:t>
            </a:r>
          </a:p>
          <a:p>
            <a:pPr algn="r" eaLnBrk="1" hangingPunct="1"/>
            <a:endParaRPr lang="it-IT" alt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 eaLnBrk="1" hangingPunct="1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Alessandro Magno alla battaglia di Isso, in cui sconfigge Dario re di Persia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C7B964B-F3F5-FFD0-06EC-2EBA235213A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3FA646F-3C2A-6213-8516-8BC4DA2433E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9781" y="242437"/>
            <a:ext cx="1922559" cy="29147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magine 2" descr="Battle_of_Issos_MAN_Napoli_Inv10020_n01.jpg">
            <a:extLst>
              <a:ext uri="{FF2B5EF4-FFF2-40B4-BE49-F238E27FC236}">
                <a16:creationId xmlns:a16="http://schemas.microsoft.com/office/drawing/2014/main" id="{E590ADFD-CFA8-C58F-7F0F-457D72D4FCC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279" y="476250"/>
            <a:ext cx="8493919" cy="39814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973B1C89-FDBC-86DD-2685-79300086BA3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BC74FDC0-0979-AFB2-F9D5-7397FEFB4A6E}"/>
              </a:ext>
            </a:extLst>
          </p:cNvPr>
          <p:cNvSpPr txBox="1"/>
          <p:nvPr/>
        </p:nvSpPr>
        <p:spPr>
          <a:xfrm>
            <a:off x="249810" y="4468888"/>
            <a:ext cx="457200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900" dirty="0">
                <a:latin typeface="Roboto" panose="02000000000000000000" pitchFamily="2" charset="0"/>
                <a:ea typeface="Roboto" panose="02000000000000000000" pitchFamily="2" charset="0"/>
              </a:rPr>
              <a:t>Mosaico della battaglia di Isso, Museo Archeologico Nazionale di Napoli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CasellaDiTesto 1">
            <a:extLst>
              <a:ext uri="{FF2B5EF4-FFF2-40B4-BE49-F238E27FC236}">
                <a16:creationId xmlns:a16="http://schemas.microsoft.com/office/drawing/2014/main" id="{0EE083CF-C59F-A9DA-C77D-208438371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209550"/>
            <a:ext cx="4305300" cy="192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 Alessandro applicò subito la dialettica, appresa dal grande filosofo suo maestro, sciogliendo il complicatissimo nodo che era conservato a 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Gordio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. Ad esso era legata una profezia: chi risolverà quell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enigmatico viluppo di corda conquisterà il mondo.</a:t>
            </a:r>
          </a:p>
        </p:txBody>
      </p:sp>
      <p:pic>
        <p:nvPicPr>
          <p:cNvPr id="18434" name="Immagine 2" descr="800px-Alexander_cuts_the_Gordian_Knot.jpg">
            <a:extLst>
              <a:ext uri="{FF2B5EF4-FFF2-40B4-BE49-F238E27FC236}">
                <a16:creationId xmlns:a16="http://schemas.microsoft.com/office/drawing/2014/main" id="{3A889E8B-E45A-4B24-5AD2-90B79A48F62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" y="200025"/>
            <a:ext cx="4352925" cy="34004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CasellaDiTesto 4">
            <a:extLst>
              <a:ext uri="{FF2B5EF4-FFF2-40B4-BE49-F238E27FC236}">
                <a16:creationId xmlns:a16="http://schemas.microsoft.com/office/drawing/2014/main" id="{45ACC675-FA8C-3F8D-1F58-43D6913AC0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2277947"/>
            <a:ext cx="4333875" cy="270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  Alessandro capì che i nodi che non si possono risolvere, appunto, non si possono risolvere, Alessandro con una spada tagliò netto in due parti il nodo di Gordio. 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La forza deve sostituire la ragione quando è necessario: è il tremendo messaggio, fin dall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inizio 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ambiguo e pericoloso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, che già l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interpretazione mitografica antica lega al suo personaggio.</a:t>
            </a:r>
          </a:p>
          <a:p>
            <a:pPr algn="just" eaLnBrk="1" hangingPunct="1"/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</a:p>
        </p:txBody>
      </p:sp>
      <p:sp>
        <p:nvSpPr>
          <p:cNvPr id="18436" name="CasellaDiTesto 6">
            <a:extLst>
              <a:ext uri="{FF2B5EF4-FFF2-40B4-BE49-F238E27FC236}">
                <a16:creationId xmlns:a16="http://schemas.microsoft.com/office/drawing/2014/main" id="{EF6CD60E-FA64-B3D5-15C3-7F51036056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607" y="3564604"/>
            <a:ext cx="402347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Jean-Simon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Berthélemy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(1743–1811),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Alessandro recide il nodo gordiano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361B4B81-642D-81F9-E950-0C1501926C6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magine 2" descr="800px-AlexanderConquestsInIndia.jpg">
            <a:extLst>
              <a:ext uri="{FF2B5EF4-FFF2-40B4-BE49-F238E27FC236}">
                <a16:creationId xmlns:a16="http://schemas.microsoft.com/office/drawing/2014/main" id="{650AF96A-4C66-5759-72B8-26A8F178FEE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" y="434578"/>
            <a:ext cx="3514725" cy="438507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CasellaDiTesto 3">
            <a:extLst>
              <a:ext uri="{FF2B5EF4-FFF2-40B4-BE49-F238E27FC236}">
                <a16:creationId xmlns:a16="http://schemas.microsoft.com/office/drawing/2014/main" id="{7363B78C-CE8B-E03F-E711-A7787EDDA8C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572000" y="1362075"/>
            <a:ext cx="43243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100" dirty="0">
                <a:latin typeface="Roboto" panose="02000000000000000000" pitchFamily="2" charset="0"/>
                <a:ea typeface="Roboto" panose="02000000000000000000" pitchFamily="2" charset="0"/>
              </a:rPr>
              <a:t>Mappa delle conquiste orientali di Alessandro Magno, fino all</a:t>
            </a:r>
            <a:r>
              <a:rPr lang="it-IT" altLang="en-US" sz="21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2100" dirty="0">
                <a:latin typeface="Roboto" panose="02000000000000000000" pitchFamily="2" charset="0"/>
                <a:ea typeface="Roboto" panose="02000000000000000000" pitchFamily="2" charset="0"/>
              </a:rPr>
              <a:t>India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F03AD268-95B9-0B4A-4E7B-BCFA1A744D3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CasellaDiTesto 1">
            <a:extLst>
              <a:ext uri="{FF2B5EF4-FFF2-40B4-BE49-F238E27FC236}">
                <a16:creationId xmlns:a16="http://schemas.microsoft.com/office/drawing/2014/main" id="{C0C15341-F585-F763-E3C3-5C601E13F1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09600" y="1895475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it-IT" sz="1800"/>
          </a:p>
        </p:txBody>
      </p:sp>
      <p:sp>
        <p:nvSpPr>
          <p:cNvPr id="20482" name="CasellaDiTesto 2">
            <a:extLst>
              <a:ext uri="{FF2B5EF4-FFF2-40B4-BE49-F238E27FC236}">
                <a16:creationId xmlns:a16="http://schemas.microsoft.com/office/drawing/2014/main" id="{F4D36DD9-7C70-662A-CAFB-345117596C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462" y="352425"/>
            <a:ext cx="798450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Alessandro conquistò 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Egitto, e nell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oasi di </a:t>
            </a:r>
            <a:r>
              <a:rPr lang="it-IT" altLang="it-IT" sz="1600" dirty="0" err="1">
                <a:latin typeface="Roboto" panose="02000000000000000000" pitchFamily="2" charset="0"/>
                <a:ea typeface="Roboto" panose="02000000000000000000" pitchFamily="2" charset="0"/>
              </a:rPr>
              <a:t>Shiwah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ricevette un miracoloso segno della sua eccezionalità, con 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annuncio da parte di un sacerdote egiziano della sua origine divina: Alessandro era figlio di Ammone, corrispondente al dio greco Zeus, signore del pantheon. Dichiarato dunque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figlio di Zeus-Ammon e futuro signore dell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universo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Alessandro si mise in marcia verso Est.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Conquistò l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intero spazio allora conosciuto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sconfiggendo Dario, re di Persia, e giungendo ad assoggettare tutto il territorio orientale fino all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India.</a:t>
            </a:r>
          </a:p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 Tornando dall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India, ancora giovanissimo, morì. Un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altra profezia, avuta in Oriente dall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Albero del Sole e della Luna, 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aveva messo in guardia sulla prossima fine. Il vizio (vino e lussuria) e 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eccesso di superbia lo vinsero, secondo una tradizione già antica.</a:t>
            </a:r>
          </a:p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Nel momento della morte Alessandro aveva 33 anni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. Secoli più tardi in questo dettaglio alcuni scrittori di età cristiana riconobbero un preciso segno del destino. Cristo era morto a 33 anni: dunque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Alessandro poteva essere 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(ed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era, contemporaneamente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a causa della profonda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ambiguità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che sta alla base della sua figura lungo i secoli della tarda antichità e del Medio Evo),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un 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Nuovo Cristo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 (</a:t>
            </a:r>
            <a:r>
              <a:rPr lang="it-IT" altLang="it-IT" sz="1600" b="1" i="1" dirty="0">
                <a:latin typeface="Roboto" panose="02000000000000000000" pitchFamily="2" charset="0"/>
                <a:ea typeface="Roboto" panose="02000000000000000000" pitchFamily="2" charset="0"/>
              </a:rPr>
              <a:t>alter Christus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), ma anche l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’“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Anticristo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, la figura apocalittica annunciata da secoli, che sarebbe comparsa a indicare la fine del mondo, l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Apocalisse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. Su questo punto, di straordinaria forza ideologica, torneremo fra poco.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B69FCA4F-60A3-CAFD-3F2F-9F2164D0AE0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magine 1" descr="800px-AlexanderCameo.JPG">
            <a:extLst>
              <a:ext uri="{FF2B5EF4-FFF2-40B4-BE49-F238E27FC236}">
                <a16:creationId xmlns:a16="http://schemas.microsoft.com/office/drawing/2014/main" id="{9DE2DBC3-53B2-D589-DC3C-E9357117060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4980" y="608409"/>
            <a:ext cx="3754040" cy="392668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CasellaDiTesto 2">
            <a:extLst>
              <a:ext uri="{FF2B5EF4-FFF2-40B4-BE49-F238E27FC236}">
                <a16:creationId xmlns:a16="http://schemas.microsoft.com/office/drawing/2014/main" id="{969CE01F-0173-9159-1495-0A6DC89CC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366" y="4071103"/>
            <a:ext cx="237614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Prezioso cammeo rappresentante Alessandro 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bicorne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come figlio del dio greco-egizio Zeus-Ammon (325 a. C.)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BF7D7D70-8322-5BE2-CE92-98EB2C6740E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olo 1">
            <a:extLst>
              <a:ext uri="{FF2B5EF4-FFF2-40B4-BE49-F238E27FC236}">
                <a16:creationId xmlns:a16="http://schemas.microsoft.com/office/drawing/2014/main" id="{BBB00525-6AAC-6A8D-922E-EC43ACBE8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291" y="4347426"/>
            <a:ext cx="7588577" cy="384830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Cambridge,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Fitzwilliam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Museum: Alessandro divinizzato, tetradrammo di Tolomeo I (recto), 314-313 a.C., a sinistra, e Alessandro Zeus-Ammon, tetradrammo in argento di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Lisimaco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(recto), 306-281 a.C.</a:t>
            </a:r>
          </a:p>
        </p:txBody>
      </p:sp>
      <p:pic>
        <p:nvPicPr>
          <p:cNvPr id="22530" name="Segnaposto contenuto 4" descr="1. Alessandro divinizzato, tetradrammo di Tolomeo I (recto), 314-313 a.C., Cambridge, Fitzwilliam Museum.jpg">
            <a:extLst>
              <a:ext uri="{FF2B5EF4-FFF2-40B4-BE49-F238E27FC236}">
                <a16:creationId xmlns:a16="http://schemas.microsoft.com/office/drawing/2014/main" id="{52C0A4FB-5E4C-D92C-EBA9-913C7D1F483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278" r="-10278"/>
          <a:stretch>
            <a:fillRect/>
          </a:stretch>
        </p:blipFill>
        <p:spPr>
          <a:xfrm>
            <a:off x="439341" y="867230"/>
            <a:ext cx="4127897" cy="346590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531" name="Segnaposto contenuto 5" descr="2.-Alessandro Zeus-Ammone, tetradrammo in argento di Lisimaco (recto), 306-281 a.C., Cambridge, Fitzwilliam Museum.jpg">
            <a:extLst>
              <a:ext uri="{FF2B5EF4-FFF2-40B4-BE49-F238E27FC236}">
                <a16:creationId xmlns:a16="http://schemas.microsoft.com/office/drawing/2014/main" id="{DCB6FEC0-C2F9-33A4-6654-588BBDE900F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278" r="-10278"/>
          <a:stretch>
            <a:fillRect/>
          </a:stretch>
        </p:blipFill>
        <p:spPr>
          <a:xfrm>
            <a:off x="4525566" y="867230"/>
            <a:ext cx="4127897" cy="346590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AA4D94DD-2BD9-42DB-DE27-73DDB8C6293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extBox 1">
            <a:extLst>
              <a:ext uri="{FF2B5EF4-FFF2-40B4-BE49-F238E27FC236}">
                <a16:creationId xmlns:a16="http://schemas.microsoft.com/office/drawing/2014/main" id="{4586460A-83DA-6865-CDE5-F4EFDA551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125" y="2340305"/>
            <a:ext cx="7153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it-IT" b="1" dirty="0">
                <a:latin typeface="Roboto" panose="02000000000000000000" pitchFamily="2" charset="0"/>
                <a:ea typeface="Roboto" panose="02000000000000000000" pitchFamily="2" charset="0"/>
              </a:rPr>
              <a:t>I </a:t>
            </a:r>
            <a:r>
              <a:rPr lang="en-US" altLang="it-IT" b="1" dirty="0" err="1">
                <a:latin typeface="Roboto" panose="02000000000000000000" pitchFamily="2" charset="0"/>
                <a:ea typeface="Roboto" panose="02000000000000000000" pitchFamily="2" charset="0"/>
              </a:rPr>
              <a:t>romanzi</a:t>
            </a:r>
            <a:r>
              <a:rPr lang="en-US" altLang="it-IT" b="1" dirty="0">
                <a:latin typeface="Roboto" panose="02000000000000000000" pitchFamily="2" charset="0"/>
                <a:ea typeface="Roboto" panose="02000000000000000000" pitchFamily="2" charset="0"/>
              </a:rPr>
              <a:t> di Alessandro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3414E521-6AED-781F-5A5B-A1A4FC8598A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CasellaDiTesto 1">
            <a:extLst>
              <a:ext uri="{FF2B5EF4-FFF2-40B4-BE49-F238E27FC236}">
                <a16:creationId xmlns:a16="http://schemas.microsoft.com/office/drawing/2014/main" id="{1580DC21-79B0-AE17-4D0B-7A707FF53C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" y="247651"/>
            <a:ext cx="8677275" cy="4539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 Subito dopo la morte di Alessandro incominciarono a circolare in greco delle 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storie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romanzate della sua vita. </a:t>
            </a:r>
            <a:r>
              <a:rPr lang="it-IT" altLang="it-IT" sz="1700" dirty="0" err="1">
                <a:latin typeface="Roboto" panose="02000000000000000000" pitchFamily="2" charset="0"/>
                <a:ea typeface="Roboto" panose="02000000000000000000" pitchFamily="2" charset="0"/>
              </a:rPr>
              <a:t>Callistene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, compagno di avventure guerresche,  era stato il suo storiografo ufficiale. Ma attraverso i secoli IV a. C.-III d. C., in un lunghissimo periodo in cui la cultura greco-ellenistica lentamente si trasformò, integrandosi a quella romana e poi quella cristiana, intorno alla figura di Alessandro, ormai mitizzata sul modello dei suoi 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predecessori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Dioniso ed Ercole, si accumulò un notevole </a:t>
            </a:r>
            <a:r>
              <a:rPr lang="it-IT" altLang="it-IT" sz="1700" i="1" dirty="0">
                <a:latin typeface="Roboto" panose="02000000000000000000" pitchFamily="2" charset="0"/>
                <a:ea typeface="Roboto" panose="02000000000000000000" pitchFamily="2" charset="0"/>
              </a:rPr>
              <a:t>corpus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di testi.</a:t>
            </a:r>
          </a:p>
          <a:p>
            <a:pPr algn="just" eaLnBrk="1" hangingPunct="1"/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 Nacque quello che si usa chiamare il </a:t>
            </a:r>
            <a:r>
              <a:rPr lang="it-IT" altLang="it-IT" sz="1700" b="1" i="1" dirty="0">
                <a:latin typeface="Roboto" panose="02000000000000000000" pitchFamily="2" charset="0"/>
                <a:ea typeface="Roboto" panose="02000000000000000000" pitchFamily="2" charset="0"/>
              </a:rPr>
              <a:t>Romanzo di Alessandro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. Lo mise insieme, raccogliendo e fondendo materiali vari (storie autentiche ed apocrife, lettere vere e false, bestiari allegorici, enciclopedie e libri di meraviglie), qualcuno ad Alessandria d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Egitto, la città che da Alessandro prese nome, forse nel III secolo dopo Cristo.</a:t>
            </a:r>
          </a:p>
          <a:p>
            <a:pPr algn="just" eaLnBrk="1" hangingPunct="1"/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 Come si diceva, 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Alessandro diventò un eroe dell</a:t>
            </a:r>
            <a:r>
              <a:rPr lang="it-IT" altLang="en-US" sz="17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ambiguità, dalla natura molteplice, positivo e negativo, pericoloso o portatore di salvezza, figlio del Diavolo o nuovo Cristo, eroe che protegge il mondo dai pericoli restituendo armonia e </a:t>
            </a:r>
            <a:r>
              <a:rPr lang="it-IT" altLang="en-US" sz="17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confinando</a:t>
            </a:r>
            <a:r>
              <a:rPr lang="it-IT" altLang="en-US" sz="17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 un mondo </a:t>
            </a:r>
            <a:r>
              <a:rPr lang="it-IT" altLang="en-US" sz="17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aperto</a:t>
            </a:r>
            <a:r>
              <a:rPr lang="it-IT" altLang="en-US" sz="17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 o scatenato divoratore dello spazio, del potere, della fama, distruttore dell</a:t>
            </a:r>
            <a:r>
              <a:rPr lang="it-IT" altLang="en-US" sz="17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ordine. Nelle </a:t>
            </a:r>
            <a:r>
              <a:rPr lang="it-IT" altLang="it-IT" sz="1700" b="1" i="1" dirty="0" err="1">
                <a:latin typeface="Roboto" panose="02000000000000000000" pitchFamily="2" charset="0"/>
                <a:ea typeface="Roboto" panose="02000000000000000000" pitchFamily="2" charset="0"/>
              </a:rPr>
              <a:t>Mappae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1700" b="1" i="1" dirty="0">
                <a:latin typeface="Roboto" panose="02000000000000000000" pitchFamily="2" charset="0"/>
                <a:ea typeface="Roboto" panose="02000000000000000000" pitchFamily="2" charset="0"/>
              </a:rPr>
              <a:t>mundi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 del Medio Evo ad Est c</a:t>
            </a:r>
            <a:r>
              <a:rPr lang="it-IT" altLang="en-US" sz="17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è sempre un segno che corrisponde alle Colonne che Ercole pose a Occidente per indicare </a:t>
            </a:r>
            <a:r>
              <a:rPr lang="it-IT" altLang="it-IT" sz="1700" b="1" i="1" dirty="0">
                <a:latin typeface="Roboto" panose="02000000000000000000" pitchFamily="2" charset="0"/>
                <a:ea typeface="Roboto" panose="02000000000000000000" pitchFamily="2" charset="0"/>
              </a:rPr>
              <a:t>non plus ultra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: è la Colonna di Alessandro che </a:t>
            </a:r>
            <a:r>
              <a:rPr lang="it-IT" altLang="en-US" sz="17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confina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1700" b="1" dirty="0">
                <a:latin typeface="Roboto" panose="02000000000000000000" pitchFamily="2" charset="0"/>
                <a:ea typeface="Roboto" panose="02000000000000000000" pitchFamily="2" charset="0"/>
              </a:rPr>
              <a:t>il mondo a Oriente.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81C6069F-B5CD-4325-096A-D26F1ED621E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CasellaDiTesto 2">
            <a:extLst>
              <a:ext uri="{FF2B5EF4-FFF2-40B4-BE49-F238E27FC236}">
                <a16:creationId xmlns:a16="http://schemas.microsoft.com/office/drawing/2014/main" id="{5E78642A-ABA2-CE08-8022-B7CE4A06E2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1150" y="990600"/>
            <a:ext cx="5824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it-IT" sz="1800"/>
          </a:p>
        </p:txBody>
      </p:sp>
      <p:sp>
        <p:nvSpPr>
          <p:cNvPr id="24578" name="CasellaDiTesto 4">
            <a:extLst>
              <a:ext uri="{FF2B5EF4-FFF2-40B4-BE49-F238E27FC236}">
                <a16:creationId xmlns:a16="http://schemas.microsoft.com/office/drawing/2014/main" id="{C7E863BB-0392-32A9-03AB-DA44FCDE67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608" y="440939"/>
            <a:ext cx="3827283" cy="4016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Mappa di Hereford (1278-1283).</a:t>
            </a:r>
          </a:p>
          <a:p>
            <a:pPr eaLnBrk="1" hangingPunct="1"/>
            <a:endParaRPr lang="it-IT" altLang="it-IT" sz="17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 eaLnBrk="1" hangingPunct="1"/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 Gerusalemme è al centro. In alto si trova l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Est, come in tutte le mappe del Medio Evo. Ma le mappe del mondo, nel Medio Evo, </a:t>
            </a:r>
            <a:r>
              <a:rPr lang="it-IT" altLang="it-IT" sz="1700" dirty="0" err="1">
                <a:latin typeface="Roboto" panose="02000000000000000000" pitchFamily="2" charset="0"/>
                <a:ea typeface="Roboto" panose="02000000000000000000" pitchFamily="2" charset="0"/>
              </a:rPr>
              <a:t>contengonono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solo la geografia, ma anche la storia sacra e profana, il mito, le leggende.</a:t>
            </a:r>
          </a:p>
          <a:p>
            <a:pPr algn="just" eaLnBrk="1" hangingPunct="1"/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 Lassù in cima è indicato il Paradiso Terrestre, e poco sotto si trova la scritta 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Colonna di Alessandro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. Là il mondo 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finisce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, perché, nel mito, Alessandro lo 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confina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, come aveva fatto, nel mito, il suo predecessore, l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eroe Ercole, a l</a:t>
            </a:r>
            <a:r>
              <a:rPr lang="it-IT" altLang="en-US" sz="17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700" dirty="0">
                <a:latin typeface="Roboto" panose="02000000000000000000" pitchFamily="2" charset="0"/>
                <a:ea typeface="Roboto" panose="02000000000000000000" pitchFamily="2" charset="0"/>
              </a:rPr>
              <a:t>Occidente.</a:t>
            </a:r>
          </a:p>
        </p:txBody>
      </p:sp>
      <p:pic>
        <p:nvPicPr>
          <p:cNvPr id="24579" name="Immagine 5" descr="800px-Hereford-Karte.jpg">
            <a:extLst>
              <a:ext uri="{FF2B5EF4-FFF2-40B4-BE49-F238E27FC236}">
                <a16:creationId xmlns:a16="http://schemas.microsoft.com/office/drawing/2014/main" id="{CBD8F8BE-F7BD-BA6D-68B6-25AAD37F507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437799"/>
            <a:ext cx="3671396" cy="426790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90D694D4-60D2-19F2-2AF1-B4B4B1C6115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CasellaDiTesto 1">
            <a:extLst>
              <a:ext uri="{FF2B5EF4-FFF2-40B4-BE49-F238E27FC236}">
                <a16:creationId xmlns:a16="http://schemas.microsoft.com/office/drawing/2014/main" id="{659422D9-4D4C-56AA-869A-33285EFFDC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742" y="863142"/>
            <a:ext cx="794679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C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è appena il tempo per accennare all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inizio del </a:t>
            </a:r>
            <a:r>
              <a:rPr lang="it-IT" altLang="it-IT" sz="1800" i="1" dirty="0">
                <a:latin typeface="Roboto" panose="02000000000000000000" pitchFamily="2" charset="0"/>
                <a:ea typeface="Roboto" panose="02000000000000000000" pitchFamily="2" charset="0"/>
              </a:rPr>
              <a:t>Romanzo di Alessandro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. Tradotto dal greco in latino intorno al 950, a Napoli, dall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Arciprete Leone che i duchi Marino e Giovanni spediscono a Costantinopoli, capitale dell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Impero d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oriente, per trovare libri preziosi, il </a:t>
            </a:r>
            <a:r>
              <a:rPr lang="it-IT" altLang="it-IT" sz="1800" i="1" dirty="0">
                <a:latin typeface="Roboto" panose="02000000000000000000" pitchFamily="2" charset="0"/>
                <a:ea typeface="Roboto" panose="02000000000000000000" pitchFamily="2" charset="0"/>
              </a:rPr>
              <a:t>Romanzo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viene presto accresciuto, interpolato, via via che la sua tradizione cresce e si spande in tutta Europa.</a:t>
            </a:r>
          </a:p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Centinaia di </a:t>
            </a:r>
            <a:r>
              <a:rPr lang="it-IT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mancritti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latini, presto tradotti nelle nuove lingue volgari, trasmettono le vicende dell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Alessandro romanzesco, 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aumentando sempre la già strabiliante accumulazione di mostri e di stupefazioni, di </a:t>
            </a:r>
            <a:r>
              <a:rPr lang="it-IT" altLang="it-IT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mirabilia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e di invenzioni fantastiche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, con altre storie ancora più romanzesche.</a:t>
            </a:r>
          </a:p>
          <a:p>
            <a:pPr algn="just" eaLnBrk="1" hangingPunct="1"/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Sono 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cose dell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altro mondo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, appunto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Apriamo il </a:t>
            </a:r>
            <a:r>
              <a:rPr lang="it-IT" altLang="it-IT" sz="1800" i="1" dirty="0">
                <a:latin typeface="Roboto" panose="02000000000000000000" pitchFamily="2" charset="0"/>
                <a:ea typeface="Roboto" panose="02000000000000000000" pitchFamily="2" charset="0"/>
              </a:rPr>
              <a:t>Romanzo di Alessandro 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e cominciamo a leggere (ovviamente scegliendo 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italiano!)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DB6E5B0-3CC3-7D48-E4C7-A5D1F165F73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CasellaDiTesto 1">
            <a:extLst>
              <a:ext uri="{FF2B5EF4-FFF2-40B4-BE49-F238E27FC236}">
                <a16:creationId xmlns:a16="http://schemas.microsoft.com/office/drawing/2014/main" id="{3D28B5A7-F649-BD69-BC61-262486766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596" y="456122"/>
            <a:ext cx="8839200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I più sapienti fra gli Egiziani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, che conoscevano la misura della terra e sapevano dominare le onde e conoscevano le leggi dei corpi celesti, e che dunque erano in grado di computare il corso delle stelle, tramandarono al mondo intero questi segreti attraverso la loro profonda dottrina e le loro arti magiche.</a:t>
            </a:r>
          </a:p>
          <a:p>
            <a:pPr algn="just" eaLnBrk="1" hangingPunct="1"/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Dicono che </a:t>
            </a:r>
            <a:r>
              <a:rPr lang="it-IT" altLang="it-IT" sz="1500" b="1" dirty="0" err="1">
                <a:latin typeface="Roboto" panose="02000000000000000000" pitchFamily="2" charset="0"/>
                <a:ea typeface="Roboto" panose="02000000000000000000" pitchFamily="2" charset="0"/>
              </a:rPr>
              <a:t>Nectanebo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, loro re, fosse un uomo pieno d</a:t>
            </a:r>
            <a:r>
              <a:rPr lang="it-IT" altLang="en-US" sz="15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ingegno, preparato in astrologia e in matematica, e dotato di grandi poteri magici. 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[…] Dopo varie vicende, </a:t>
            </a:r>
            <a:r>
              <a:rPr lang="it-IT" altLang="it-IT" sz="1500" dirty="0" err="1">
                <a:latin typeface="Roboto" panose="02000000000000000000" pitchFamily="2" charset="0"/>
                <a:ea typeface="Roboto" panose="02000000000000000000" pitchFamily="2" charset="0"/>
              </a:rPr>
              <a:t>Nectanebo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 giunse in Macedonia; e qui, in incognito, pubblicamente interpretava la sorte a chiunque andasse da lui.</a:t>
            </a:r>
          </a:p>
          <a:p>
            <a:pPr algn="just" eaLnBrk="1" hangingPunct="1"/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   Filippo, re di Macedonia, un giorno partì per la guerra. Allora </a:t>
            </a:r>
            <a:r>
              <a:rPr lang="it-IT" altLang="it-IT" sz="1500" dirty="0" err="1">
                <a:latin typeface="Roboto" panose="02000000000000000000" pitchFamily="2" charset="0"/>
                <a:ea typeface="Roboto" panose="02000000000000000000" pitchFamily="2" charset="0"/>
              </a:rPr>
              <a:t>Nectanebo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 salì a palazzo per conoscere la regina. E non appena vide la bellezza di Olimpia, moglie di Filippo, subito in cuor suo fu trafitto e in lui divampò il fuoco del desiderio. Le tese la mano, e le disse: </a:t>
            </a:r>
            <a:r>
              <a:rPr lang="it-IT" altLang="en-US" sz="15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Salve, regina di Macedonia</a:t>
            </a:r>
            <a:r>
              <a:rPr lang="it-IT" altLang="en-US" sz="15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. […] Poi trasse dalla sacca che portava con sé una splendida tavola d</a:t>
            </a:r>
            <a:r>
              <a:rPr lang="it-IT" altLang="en-US" sz="15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ebano e d</a:t>
            </a:r>
            <a:r>
              <a:rPr lang="it-IT" altLang="en-US" sz="15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avorio, lavorata ad oro e argento, che conteneva tre cerchi. Dalla conca d</a:t>
            </a:r>
            <a:r>
              <a:rPr lang="it-IT" altLang="en-US" sz="15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avorio trasse sette luminosissime stelle che permettevano di sondare il destino degli uomini. […] 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Poi </a:t>
            </a:r>
            <a:r>
              <a:rPr lang="it-IT" altLang="it-IT" sz="1500" b="1" dirty="0" err="1">
                <a:latin typeface="Roboto" panose="02000000000000000000" pitchFamily="2" charset="0"/>
                <a:ea typeface="Roboto" panose="02000000000000000000" pitchFamily="2" charset="0"/>
              </a:rPr>
              <a:t>Nectanebo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 salutò la regina Olimpia, uscì dal palazzo, camminò un bel pezzo fuori della città, finché arrivò in un luogo deserto. Strappò delle erbe da terra, le tritò finemente e ne estrasse un succo. Poi fece degli incantesimi con certe immagini diaboliche, perché Olimpia, quella stessa notte, potesse vedere in sogno il dio Ammone che giaceva con lei, dicendole: </a:t>
            </a:r>
            <a:r>
              <a:rPr lang="it-IT" altLang="en-US" sz="15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Donna, tu hai concepito il tuo difensore</a:t>
            </a:r>
            <a:r>
              <a:rPr lang="it-IT" altLang="en-US" sz="15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500" b="1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algn="just" eaLnBrk="1" hangingPunct="1"/>
            <a:endParaRPr lang="it-IT" altLang="it-IT" sz="15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 eaLnBrk="1" hangingPunct="1"/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(</a:t>
            </a:r>
            <a:r>
              <a:rPr lang="it-IT" altLang="it-IT" sz="1500" i="1" dirty="0">
                <a:latin typeface="Roboto" panose="02000000000000000000" pitchFamily="2" charset="0"/>
                <a:ea typeface="Roboto" panose="02000000000000000000" pitchFamily="2" charset="0"/>
              </a:rPr>
              <a:t>Historia de </a:t>
            </a:r>
            <a:r>
              <a:rPr lang="it-IT" altLang="it-IT" sz="1500" i="1" dirty="0" err="1">
                <a:latin typeface="Roboto" panose="02000000000000000000" pitchFamily="2" charset="0"/>
                <a:ea typeface="Roboto" panose="02000000000000000000" pitchFamily="2" charset="0"/>
              </a:rPr>
              <a:t>preliis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, interpolazione </a:t>
            </a:r>
            <a:r>
              <a:rPr lang="it-IT" altLang="it-IT" sz="1500" i="1" dirty="0">
                <a:latin typeface="Roboto" panose="02000000000000000000" pitchFamily="2" charset="0"/>
                <a:ea typeface="Roboto" panose="02000000000000000000" pitchFamily="2" charset="0"/>
              </a:rPr>
              <a:t>I</a:t>
            </a:r>
            <a:r>
              <a:rPr lang="it-IT" altLang="it-IT" sz="1500" i="1" baseline="30000" dirty="0"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  <a:r>
              <a:rPr lang="it-IT" altLang="it-IT" sz="1500" dirty="0">
                <a:latin typeface="Roboto" panose="02000000000000000000" pitchFamily="2" charset="0"/>
                <a:ea typeface="Roboto" panose="02000000000000000000" pitchFamily="2" charset="0"/>
              </a:rPr>
              <a:t>, 1-2; XII secolo)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7E69652E-C95D-7ECB-8F48-A6B3CD8ED45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olo 1">
            <a:extLst>
              <a:ext uri="{FF2B5EF4-FFF2-40B4-BE49-F238E27FC236}">
                <a16:creationId xmlns:a16="http://schemas.microsoft.com/office/drawing/2014/main" id="{2A819E27-E539-11FC-3C42-EFD0F7E79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2855" y="4535571"/>
            <a:ext cx="4570429" cy="375796"/>
          </a:xfrm>
        </p:spPr>
        <p:txBody>
          <a:bodyPr>
            <a:normAutofit fontScale="90000"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London, BL, ms. Royal 19.D.1 (ca. 1340), romanzo di Alessandro in prosa francese, Il mago egizio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Nectanebus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possiede la regina Olimpia, moglie di Filippo di Macedonia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endParaRPr lang="it-IT" alt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7650" name="Immagine 2" descr="Olimpia e Nectanebus - Royal 19.D1 (1340).jpg">
            <a:extLst>
              <a:ext uri="{FF2B5EF4-FFF2-40B4-BE49-F238E27FC236}">
                <a16:creationId xmlns:a16="http://schemas.microsoft.com/office/drawing/2014/main" id="{DE1F30F9-806D-DAF8-2C8B-238315178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9509" y="584664"/>
            <a:ext cx="4418361" cy="387609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BC232223-BD85-519F-951B-1059BCD2234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olo 1">
            <a:extLst>
              <a:ext uri="{FF2B5EF4-FFF2-40B4-BE49-F238E27FC236}">
                <a16:creationId xmlns:a16="http://schemas.microsoft.com/office/drawing/2014/main" id="{F328B05C-3C67-85E4-4679-9991BC60F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48043" y="4168121"/>
            <a:ext cx="7905750" cy="742950"/>
          </a:xfrm>
        </p:spPr>
        <p:txBody>
          <a:bodyPr>
            <a:normAutofit/>
          </a:bodyPr>
          <a:lstStyle/>
          <a:p>
            <a:pPr algn="ctr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Giulio Romano,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Zeus/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Nectanebo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possiede Olimpia, 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Mantova, Palazzo Te (1524)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831C600E-33F5-3B13-3460-5CB73893982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BDC5B00D-E3B2-E282-E8C0-D6DFEA465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711200"/>
            <a:ext cx="5715000" cy="37211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CasellaDiTesto 1">
            <a:extLst>
              <a:ext uri="{FF2B5EF4-FFF2-40B4-BE49-F238E27FC236}">
                <a16:creationId xmlns:a16="http://schemas.microsoft.com/office/drawing/2014/main" id="{8BFE0FCE-8C18-1DCF-3F72-6E255D888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57175"/>
            <a:ext cx="54102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 Proprio all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inizio del </a:t>
            </a:r>
            <a:r>
              <a:rPr lang="it-IT" altLang="it-IT" sz="1800" i="1" dirty="0">
                <a:latin typeface="Roboto" panose="02000000000000000000" pitchFamily="2" charset="0"/>
                <a:ea typeface="Roboto" panose="02000000000000000000" pitchFamily="2" charset="0"/>
              </a:rPr>
              <a:t>Romanzo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Alessandro uccide suo padre </a:t>
            </a:r>
            <a:r>
              <a:rPr lang="it-IT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Nectanebo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, senza sapere di essere suo figlio. Si tratta di un incredibile episodio, allusivo e oscuro, in cui 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si incrocia la storia della mitologia e della tragedia greca in cui Edipo uccide, senza saperlo, suo padre Laio, con quella che si raccontava intorno al filosofo Talete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che stando un giorno a contemplare le stelle (proprio come il mago </a:t>
            </a:r>
            <a:r>
              <a:rPr lang="it-IT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Nectanebo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) non vide una fossa, e cadde, morendo. 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Una servetta tracia, passando da lì, irrise quello stolto che, credendosi sapiente, restava 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con la testa fra le nuvole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 Questo episodio deve collegarsi, per qualche via misteriosa, con la vicenda autentica dell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Alessandro allievo di Aristotele, filosofo nuovo, che cancella la tradizione dei 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presocratici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</p:txBody>
      </p:sp>
      <p:pic>
        <p:nvPicPr>
          <p:cNvPr id="29698" name="Immagine 2" descr="Cracovia Ital. Qu.33 fol. 1r copia.jpg">
            <a:extLst>
              <a:ext uri="{FF2B5EF4-FFF2-40B4-BE49-F238E27FC236}">
                <a16:creationId xmlns:a16="http://schemas.microsoft.com/office/drawing/2014/main" id="{F47603AF-DD21-9F80-AB3D-EBB77D80055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96859" y="359298"/>
            <a:ext cx="2975372" cy="40005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CasellaDiTesto 3">
            <a:extLst>
              <a:ext uri="{FF2B5EF4-FFF2-40B4-BE49-F238E27FC236}">
                <a16:creationId xmlns:a16="http://schemas.microsoft.com/office/drawing/2014/main" id="{F6ABD666-CAB5-6D86-D533-86BC613F86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8498" y="4371681"/>
            <a:ext cx="344805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Cracovia, Biblioteca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Jagellonica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ms.  Ital. Qu. 33,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1r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47358FBC-DCA1-C12A-F9EB-6459D658BE4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olo 1">
            <a:extLst>
              <a:ext uri="{FF2B5EF4-FFF2-40B4-BE49-F238E27FC236}">
                <a16:creationId xmlns:a16="http://schemas.microsoft.com/office/drawing/2014/main" id="{960E2C14-0961-0DCB-4717-BF0FD4CA3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33" y="2251238"/>
            <a:ext cx="2580686" cy="641023"/>
          </a:xfrm>
        </p:spPr>
        <p:txBody>
          <a:bodyPr>
            <a:noAutofit/>
          </a:bodyPr>
          <a:lstStyle/>
          <a:p>
            <a:pPr algn="r">
              <a:lnSpc>
                <a:spcPts val="1080"/>
              </a:lnSpc>
            </a:pP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Leipzig,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Stadtbibliothek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Repositorium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II.4</a:t>
            </a:r>
            <a:r>
              <a:rPr lang="it-IT" altLang="it-IT" sz="900" baseline="30000" dirty="0">
                <a:latin typeface="Roboto" panose="02000000000000000000" pitchFamily="2" charset="0"/>
                <a:ea typeface="Roboto" panose="02000000000000000000" pitchFamily="2" charset="0"/>
              </a:rPr>
              <a:t>to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.143,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75r,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Historia de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preliis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I1,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Alessandro getta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Nectanebus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nel fossato e porta il suo cadavere al palazzo di Olimpia</a:t>
            </a:r>
            <a:b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</a:br>
            <a:endParaRPr lang="it-IT" altLang="it-IT" sz="900" i="1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0722" name="Immagine 2" descr="scansione0001.jpg">
            <a:extLst>
              <a:ext uri="{FF2B5EF4-FFF2-40B4-BE49-F238E27FC236}">
                <a16:creationId xmlns:a16="http://schemas.microsoft.com/office/drawing/2014/main" id="{0E017709-DF97-2EDB-4BB7-33A7FFC9ACB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4749" y="207185"/>
            <a:ext cx="2714502" cy="473491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54F83A55-5396-6C54-4738-D9D38237FB4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olo 6">
            <a:extLst>
              <a:ext uri="{FF2B5EF4-FFF2-40B4-BE49-F238E27FC236}">
                <a16:creationId xmlns:a16="http://schemas.microsoft.com/office/drawing/2014/main" id="{9A916313-0CBD-8C36-BA56-C542AA1D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8135" y="2291499"/>
            <a:ext cx="2942034" cy="560502"/>
          </a:xfrm>
        </p:spPr>
        <p:txBody>
          <a:bodyPr>
            <a:normAutofit/>
          </a:bodyPr>
          <a:lstStyle/>
          <a:p>
            <a:pPr algn="r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Cracovia, Biblioteca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Jagellonica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ms.  Ital. Qu. 33,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1r,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Alessandro e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Nectanebo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guardano le stelle </a:t>
            </a:r>
          </a:p>
        </p:txBody>
      </p:sp>
      <p:pic>
        <p:nvPicPr>
          <p:cNvPr id="31745" name="Segnaposto immagine 4" descr="0008.jpg">
            <a:extLst>
              <a:ext uri="{FF2B5EF4-FFF2-40B4-BE49-F238E27FC236}">
                <a16:creationId xmlns:a16="http://schemas.microsoft.com/office/drawing/2014/main" id="{2B46D076-5632-3427-1D52-A82C2023D74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5155" r="-35155"/>
          <a:stretch>
            <a:fillRect/>
          </a:stretch>
        </p:blipFill>
        <p:spPr>
          <a:xfrm>
            <a:off x="1687394" y="346472"/>
            <a:ext cx="5760563" cy="454903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B696261D-1BD1-6D28-951F-1B14405C348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ttangolo 3">
            <a:extLst>
              <a:ext uri="{FF2B5EF4-FFF2-40B4-BE49-F238E27FC236}">
                <a16:creationId xmlns:a16="http://schemas.microsoft.com/office/drawing/2014/main" id="{3E6A7DB0-CDA5-BCF3-BE5F-10A85DAE48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50" y="723900"/>
            <a:ext cx="8820150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en-GB" altLang="en-US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uccisione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di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Nectanebo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nel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Volgarizzamento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italiano</a:t>
            </a:r>
            <a:endParaRPr lang="en-GB" altLang="it-IT" sz="1800" b="1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eaLnBrk="1" hangingPunct="1"/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oggi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alla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Biblioteca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di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Cracovia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ms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. 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ms.  Ital. Qu. 33, </a:t>
            </a:r>
            <a:r>
              <a:rPr lang="it-IT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. 1r-1v</a:t>
            </a:r>
          </a:p>
          <a:p>
            <a:pPr algn="ctr" eaLnBrk="1" hangingPunct="1"/>
            <a:endParaRPr lang="it-IT" altLang="it-IT" sz="1800" b="1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di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Encho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, come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usato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puose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mente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nela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stella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nela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quale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sperava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di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vedere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lo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suo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desiderio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. |ill. ii|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Allexandro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vedente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queste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cose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disse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a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llui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 : «La stella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ke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ttue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conti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paresi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in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cielo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?» Disse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Encho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: «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Figluolo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sì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». 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[…] 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Disse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Allexandro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: «Io lo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voglio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congnoscere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».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Rispuose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Encho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: «In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verità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so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ke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del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mio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figluolo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debbo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ricevere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morte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».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[…]  Disse </a:t>
            </a:r>
            <a:r>
              <a:rPr lang="it-IT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Allexandro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llui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: «O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malaventurato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, di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cotal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morte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ti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conveniva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morire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;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quando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sapevi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le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cose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terrene,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perché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tu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facei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sapere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le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cose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di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cielo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? 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Falsamente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dic</a:t>
            </a:r>
            <a:r>
              <a:rPr lang="en-GB" altLang="it-IT" sz="1800" i="1" dirty="0" err="1">
                <a:latin typeface="Roboto" panose="02000000000000000000" pitchFamily="2" charset="0"/>
                <a:ea typeface="Roboto" panose="02000000000000000000" pitchFamily="2" charset="0"/>
              </a:rPr>
              <a:t>ei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le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cose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ke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ddoveano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addivenire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». Disse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Encho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 : 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«Bene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cognoscea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io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k</a:t>
            </a:r>
            <a:r>
              <a:rPr lang="en-GB" altLang="en-US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io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dovea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morire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di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cotale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morte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. Non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ti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diss</a:t>
            </a:r>
            <a:r>
              <a:rPr lang="en-GB" altLang="en-US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io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ke</a:t>
            </a:r>
            <a:r>
              <a:rPr lang="en-GB" altLang="en-US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figluol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mio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mi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dovea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uccidere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?».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Rispuose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Allexandro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: «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Dunque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son io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tuo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figluolo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?».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Rispuose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Encho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: «In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veritade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io 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t</a:t>
            </a:r>
            <a:r>
              <a:rPr lang="en-GB" altLang="en-US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en-GB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ingenerai</a:t>
            </a:r>
            <a:r>
              <a:rPr lang="en-GB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»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. Et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queste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cose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dicente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moríe</a:t>
            </a:r>
            <a:r>
              <a:rPr lang="en-GB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  <a:endParaRPr lang="it-IT" altLang="it-IT" sz="18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C6F1E3-BF88-EBBC-CC20-4067356E07B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CasellaDiTesto 1">
            <a:extLst>
              <a:ext uri="{FF2B5EF4-FFF2-40B4-BE49-F238E27FC236}">
                <a16:creationId xmlns:a16="http://schemas.microsoft.com/office/drawing/2014/main" id="{A127A373-F0AB-9474-0F48-F0666E318E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0321" y="1833086"/>
            <a:ext cx="800335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 Nelle 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miniature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che accompagnano le molte versioni occidentali e orientali del </a:t>
            </a:r>
            <a:r>
              <a:rPr lang="it-IT" altLang="it-IT" sz="1800" i="1" dirty="0">
                <a:latin typeface="Roboto" panose="02000000000000000000" pitchFamily="2" charset="0"/>
                <a:ea typeface="Roboto" panose="02000000000000000000" pitchFamily="2" charset="0"/>
              </a:rPr>
              <a:t>Romanzo di Alessandro 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(quelle greche e latine, ma anche le traduzione in 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etiopico, in arabo, in siriaco, in armeno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…) spesso 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Alessandro viene 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cristianizzato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anche per un accostamento intenzionale delle sue vicende a quelle di Cristo. Vediamo qualche esempio.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30B54418-070D-12EE-318B-F9E4A147FFB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olo 1">
            <a:extLst>
              <a:ext uri="{FF2B5EF4-FFF2-40B4-BE49-F238E27FC236}">
                <a16:creationId xmlns:a16="http://schemas.microsoft.com/office/drawing/2014/main" id="{F927B5D1-AF16-6FD5-4409-DB078CA51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2819" y="4055491"/>
            <a:ext cx="3249498" cy="771525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Venezia, Biblioteca di San Lazzaro degli Armeni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ms.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Kourdian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280,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12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r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e 88r (1526), ”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Natività</a:t>
            </a:r>
            <a:r>
              <a:rPr lang="it-IT" altLang="en-US" sz="900" i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di Alessandro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e ”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Deposizione” di Dario</a:t>
            </a:r>
          </a:p>
        </p:txBody>
      </p:sp>
      <p:pic>
        <p:nvPicPr>
          <p:cNvPr id="34818" name="Segnaposto contenuto 4" descr="001.jpg">
            <a:extLst>
              <a:ext uri="{FF2B5EF4-FFF2-40B4-BE49-F238E27FC236}">
                <a16:creationId xmlns:a16="http://schemas.microsoft.com/office/drawing/2014/main" id="{1469FF0B-60A7-F43C-9D2B-67B27C9AB76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8130" r="-18130"/>
          <a:stretch>
            <a:fillRect/>
          </a:stretch>
        </p:blipFill>
        <p:spPr>
          <a:xfrm>
            <a:off x="685800" y="939998"/>
            <a:ext cx="3886200" cy="326350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4819" name="Segnaposto contenuto 5" descr="002.jpg">
            <a:extLst>
              <a:ext uri="{FF2B5EF4-FFF2-40B4-BE49-F238E27FC236}">
                <a16:creationId xmlns:a16="http://schemas.microsoft.com/office/drawing/2014/main" id="{2157748D-08AB-4250-2D12-3D97FC24A7D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1168002"/>
            <a:ext cx="2856322" cy="28074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6D88A65D-2B8A-ABBB-E520-D4FFFC25EAD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olo 1">
            <a:extLst>
              <a:ext uri="{FF2B5EF4-FFF2-40B4-BE49-F238E27FC236}">
                <a16:creationId xmlns:a16="http://schemas.microsoft.com/office/drawing/2014/main" id="{A84545A8-62D5-502B-562F-B72A0F6BB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400" y="4307166"/>
            <a:ext cx="3842600" cy="346140"/>
          </a:xfrm>
        </p:spPr>
        <p:txBody>
          <a:bodyPr>
            <a:no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Paris Bibliothèque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Nationale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Cabinet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des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Medailles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Costantino (304-337 d.C.) e Alessandro, medaglia d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oro, inizi IV sec. d.C.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endParaRPr lang="it-IT" alt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5842" name="Segnaposto contenuto 7" descr="alessandro_VII_1.jpg">
            <a:extLst>
              <a:ext uri="{FF2B5EF4-FFF2-40B4-BE49-F238E27FC236}">
                <a16:creationId xmlns:a16="http://schemas.microsoft.com/office/drawing/2014/main" id="{C4B59D37-26F3-F7E8-9BF3-3274B1DDE1D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529" r="-10529"/>
          <a:stretch>
            <a:fillRect/>
          </a:stretch>
        </p:blipFill>
        <p:spPr>
          <a:xfrm>
            <a:off x="4876800" y="857889"/>
            <a:ext cx="3810000" cy="319921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5843" name="Immagine 6" descr="alessandro_VI_2.jpg">
            <a:extLst>
              <a:ext uri="{FF2B5EF4-FFF2-40B4-BE49-F238E27FC236}">
                <a16:creationId xmlns:a16="http://schemas.microsoft.com/office/drawing/2014/main" id="{E23EEB83-F1C7-CB25-29F4-ED9B78935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675" y="857888"/>
            <a:ext cx="3457575" cy="332898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B577F4C3-AED9-9300-5F99-1F2CA8747A5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1C1108C8-3A97-632F-89BB-4C31E3351FE2}"/>
              </a:ext>
            </a:extLst>
          </p:cNvPr>
          <p:cNvSpPr txBox="1"/>
          <p:nvPr/>
        </p:nvSpPr>
        <p:spPr>
          <a:xfrm>
            <a:off x="5147035" y="4050486"/>
            <a:ext cx="3318236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Beirut, Museo - Natività di Alessandro, mosaico da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Baalbeck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fine IV sec. d.C. 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endParaRPr 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olo 1">
            <a:extLst>
              <a:ext uri="{FF2B5EF4-FFF2-40B4-BE49-F238E27FC236}">
                <a16:creationId xmlns:a16="http://schemas.microsoft.com/office/drawing/2014/main" id="{70D79D45-CCD4-CFF2-8464-4B475A11D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1876" y="3960241"/>
            <a:ext cx="2582945" cy="1039416"/>
          </a:xfrm>
        </p:spPr>
        <p:txBody>
          <a:bodyPr>
            <a:normAutofit/>
          </a:bodyPr>
          <a:lstStyle/>
          <a:p>
            <a:pPr algn="just"/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Venezia, Biblioteca di San Lazzaro degli Armeni, ms. 424,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117r, Ultima cena di un 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Cristo-Alessandro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incoronato a Babilonia (XIV sec.)</a:t>
            </a:r>
          </a:p>
        </p:txBody>
      </p:sp>
      <p:pic>
        <p:nvPicPr>
          <p:cNvPr id="36866" name="Segnaposto contenuto 4" descr="alessandro_VII_2.jpg">
            <a:extLst>
              <a:ext uri="{FF2B5EF4-FFF2-40B4-BE49-F238E27FC236}">
                <a16:creationId xmlns:a16="http://schemas.microsoft.com/office/drawing/2014/main" id="{FFD60B63-BE7C-6F55-BC53-9D3B63C5F2E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6523" r="-36523"/>
          <a:stretch>
            <a:fillRect/>
          </a:stretch>
        </p:blipFill>
        <p:spPr>
          <a:xfrm>
            <a:off x="238223" y="867903"/>
            <a:ext cx="4048125" cy="339923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6867" name="Segnaposto contenuto 5" descr="alessandro_VII_4.jpg">
            <a:extLst>
              <a:ext uri="{FF2B5EF4-FFF2-40B4-BE49-F238E27FC236}">
                <a16:creationId xmlns:a16="http://schemas.microsoft.com/office/drawing/2014/main" id="{0926A326-3601-793D-5870-4FDAFCFFFD4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0400" y="910882"/>
            <a:ext cx="2401871" cy="332173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19CB5068-2BA8-8F51-ACDC-A7D9ECA3D23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5258A923-4214-F0F7-9B1E-90928B54146B}"/>
              </a:ext>
            </a:extLst>
          </p:cNvPr>
          <p:cNvSpPr txBox="1"/>
          <p:nvPr/>
        </p:nvSpPr>
        <p:spPr>
          <a:xfrm>
            <a:off x="1003955" y="4273493"/>
            <a:ext cx="2597085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Venezia, Biblioteca di San Lazzaro degli Armeni, ms.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Kourdian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280,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17v, Alessandro e altri discepoli a lezione da Aristotele (1526)</a:t>
            </a:r>
            <a:endParaRPr 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extBox 1">
            <a:extLst>
              <a:ext uri="{FF2B5EF4-FFF2-40B4-BE49-F238E27FC236}">
                <a16:creationId xmlns:a16="http://schemas.microsoft.com/office/drawing/2014/main" id="{39FD2CB4-D145-6729-6AEF-FEABB414F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450" y="2349142"/>
            <a:ext cx="8048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it-IT" b="1" dirty="0" err="1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en-US" altLang="en-US" b="1" dirty="0" err="1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en-US" altLang="it-IT" b="1" dirty="0" err="1">
                <a:latin typeface="Roboto" panose="02000000000000000000" pitchFamily="2" charset="0"/>
                <a:ea typeface="Roboto" panose="02000000000000000000" pitchFamily="2" charset="0"/>
              </a:rPr>
              <a:t>ascensione</a:t>
            </a:r>
            <a:r>
              <a:rPr lang="en-US" altLang="it-IT" b="1" dirty="0">
                <a:latin typeface="Roboto" panose="02000000000000000000" pitchFamily="2" charset="0"/>
                <a:ea typeface="Roboto" panose="02000000000000000000" pitchFamily="2" charset="0"/>
              </a:rPr>
              <a:t> di Alessandro 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583E55F0-90C6-2255-EF5E-A1A41CD0DD8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CasellaDiTesto 1">
            <a:extLst>
              <a:ext uri="{FF2B5EF4-FFF2-40B4-BE49-F238E27FC236}">
                <a16:creationId xmlns:a16="http://schemas.microsoft.com/office/drawing/2014/main" id="{830AC04B-0D06-E57A-45CE-E5991700F8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035" y="418904"/>
            <a:ext cx="8003357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Dovendo sintetizzare le innumerevoli vicende divertenti e stupefacenti del</a:t>
            </a:r>
            <a:r>
              <a:rPr lang="it-IT" altLang="it-IT" sz="1800" i="1" dirty="0">
                <a:latin typeface="Roboto" panose="02000000000000000000" pitchFamily="2" charset="0"/>
                <a:ea typeface="Roboto" panose="02000000000000000000" pitchFamily="2" charset="0"/>
              </a:rPr>
              <a:t> Romanzo di Alessandro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, sceglieremo la storia dell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ja-JP" sz="1800" b="1" dirty="0">
                <a:latin typeface="Roboto" panose="02000000000000000000" pitchFamily="2" charset="0"/>
                <a:ea typeface="Roboto" panose="02000000000000000000" pitchFamily="2" charset="0"/>
              </a:rPr>
              <a:t>ascensione di Alessandro verso il cielo</a:t>
            </a:r>
            <a:r>
              <a:rPr lang="it-IT" altLang="ja-JP" sz="1800" dirty="0">
                <a:latin typeface="Roboto" panose="02000000000000000000" pitchFamily="2" charset="0"/>
                <a:ea typeface="Roboto" panose="02000000000000000000" pitchFamily="2" charset="0"/>
              </a:rPr>
              <a:t>, su un cesto a cui ha legato due (o quattro) grifoni, ingannandoli con della carne legata a delle picche, che li invitano a volare, e lo fanno così 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ja-JP" sz="1800" dirty="0">
                <a:latin typeface="Roboto" panose="02000000000000000000" pitchFamily="2" charset="0"/>
                <a:ea typeface="Roboto" panose="02000000000000000000" pitchFamily="2" charset="0"/>
              </a:rPr>
              <a:t>salire in cielo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ja-JP" sz="18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Ma la salita verso il 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cielo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fisico, con la minuscola, rappresenta allegoricamente un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ascensione verso il Cielo metafisico, con la Maiuscola: condannata moralmente, come atto di superbia diabolica, luciferina.</a:t>
            </a:r>
          </a:p>
          <a:p>
            <a:pPr algn="just" eaLnBrk="1" hangingPunct="1"/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 Non a caso il grande filologo D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Arco Silvio </a:t>
            </a:r>
            <a:r>
              <a:rPr lang="it-IT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Avalle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ha suggerito acutamente che proprio nella storia della superba ascensione di Alessandro, letta nel </a:t>
            </a:r>
            <a:r>
              <a:rPr lang="it-IT" altLang="it-IT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Romanzo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tradotto in latino, Dante possa aver trovato un primo momento di ispirazione per il 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folle volo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di Ulisse, nel XXVI canto dell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ja-JP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Infern</a:t>
            </a:r>
            <a:r>
              <a:rPr lang="it-IT" altLang="ja-JP" sz="1800" b="1" dirty="0">
                <a:latin typeface="Roboto" panose="02000000000000000000" pitchFamily="2" charset="0"/>
                <a:ea typeface="Roboto" panose="02000000000000000000" pitchFamily="2" charset="0"/>
              </a:rPr>
              <a:t>o (</a:t>
            </a:r>
            <a:r>
              <a:rPr lang="it-IT" altLang="ja-JP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vv</a:t>
            </a:r>
            <a:r>
              <a:rPr lang="it-IT" altLang="ja-JP" sz="1800" b="1" dirty="0">
                <a:latin typeface="Roboto" panose="02000000000000000000" pitchFamily="2" charset="0"/>
                <a:ea typeface="Roboto" panose="02000000000000000000" pitchFamily="2" charset="0"/>
              </a:rPr>
              <a:t>. 124-126): 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ja-JP" sz="1800" b="1" dirty="0">
                <a:latin typeface="Roboto" panose="02000000000000000000" pitchFamily="2" charset="0"/>
                <a:ea typeface="Roboto" panose="02000000000000000000" pitchFamily="2" charset="0"/>
              </a:rPr>
              <a:t>e volta nostra poppa nel mattino, / de' remi facemmo ali al folle volo, / sempre acquistando dal lato mancino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ja-JP" sz="1800" b="1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 </a:t>
            </a:r>
          </a:p>
          <a:p>
            <a:pPr algn="just" eaLnBrk="1" hangingPunct="1"/>
            <a:endParaRPr lang="it-IT" altLang="it-IT" sz="1800" b="1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65A31C7B-8CC1-D705-FA47-F2FDB8C3603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olo 1">
            <a:extLst>
              <a:ext uri="{FF2B5EF4-FFF2-40B4-BE49-F238E27FC236}">
                <a16:creationId xmlns:a16="http://schemas.microsoft.com/office/drawing/2014/main" id="{A8EABCE0-93CA-9244-1363-484DFF880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2240" y="3465909"/>
            <a:ext cx="3212576" cy="1677591"/>
          </a:xfrm>
        </p:spPr>
        <p:txBody>
          <a:bodyPr>
            <a:normAutofit/>
          </a:bodyPr>
          <a:lstStyle/>
          <a:p>
            <a:pPr algn="r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ascensione di Alessandro con i grifoni, 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Montpezat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-de-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Quercy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chiesa di St. Martin, disegno da una stoffa copta del VII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sec.Bruxelles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Musées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Royaux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d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Art e d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Histoire, seta, VIII-IX sec.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endParaRPr lang="it-IT" alt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8914" name="Segnaposto contenuto 5" descr="alessandro_X_2.jpg">
            <a:extLst>
              <a:ext uri="{FF2B5EF4-FFF2-40B4-BE49-F238E27FC236}">
                <a16:creationId xmlns:a16="http://schemas.microsoft.com/office/drawing/2014/main" id="{744307B6-AF42-5B56-D883-927FDEF24D3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629" y="1409361"/>
            <a:ext cx="4847409" cy="232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915" name="Immagine 4" descr="alessandro_X_1.jpg">
            <a:extLst>
              <a:ext uri="{FF2B5EF4-FFF2-40B4-BE49-F238E27FC236}">
                <a16:creationId xmlns:a16="http://schemas.microsoft.com/office/drawing/2014/main" id="{C7066DCD-2FB9-C578-703B-DFCD7C98DC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62035" y="2318272"/>
            <a:ext cx="3852027" cy="229706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E49C7483-4DA0-603E-0EC7-236A712708D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Segnaposto immagine 4" descr="Venezia, S. Marco - Ascensione Costantinopoli XI sec..jpg">
            <a:extLst>
              <a:ext uri="{FF2B5EF4-FFF2-40B4-BE49-F238E27FC236}">
                <a16:creationId xmlns:a16="http://schemas.microsoft.com/office/drawing/2014/main" id="{500C8739-9AB0-F48C-925F-3059B2401E9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23070" y="464484"/>
            <a:ext cx="5279008" cy="416835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9939" name="CasellaDiTesto 5">
            <a:extLst>
              <a:ext uri="{FF2B5EF4-FFF2-40B4-BE49-F238E27FC236}">
                <a16:creationId xmlns:a16="http://schemas.microsoft.com/office/drawing/2014/main" id="{09320091-6E99-95B9-3517-C88BF71A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651" y="4663951"/>
            <a:ext cx="54864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it-IT" altLang="en-US" sz="900" i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ascensione di Alessandro con i grifoni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Venezia, Basilica di S. Marco (rilievo realizzato a Costantinopoli, XI sec.)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F0ACB83-D90A-DDCD-C829-D56B91773E4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CasellaDiTesto 1">
            <a:extLst>
              <a:ext uri="{FF2B5EF4-FFF2-40B4-BE49-F238E27FC236}">
                <a16:creationId xmlns:a16="http://schemas.microsoft.com/office/drawing/2014/main" id="{065ED288-9E62-2477-C83A-A5A7F6BE6B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034" y="142875"/>
            <a:ext cx="7984503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Da lì giungemmo al mar Rosso. E là trovammo un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alta montagna: la scalammo, e ci trovammo quasi in cielo. Riflettemmo, insieme con i miei amici, sulla maniera per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costruire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una macchina, un artificio con il quale potessimo salire fino al Cielo, e vedere con i nostri occhi se quel Cielo è lo stesso cielo che noi vediamo da quaggiù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Approntai uno strumento in cui potessi sedermi, poi acciuffai dei grifoni e li legai con delle catene, e collocai di fronte a loro delle aste, con della carne sulla punta: così quelli spiccarono il volo, salendo verso il cielo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. Ma la potenza di Dio coprì d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ombra il loro sguardo e li scaraventò giù a terra. […]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Ero salito a un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altezza così grande, che la terra sotto di me mi sembrava un</a:t>
            </a:r>
            <a:r>
              <a:rPr lang="it-IT" altLang="en-US" sz="16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aiola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. E il mare mi sembrava un dragone che si avvoltola intorno alla terra.</a:t>
            </a:r>
          </a:p>
          <a:p>
            <a:pPr algn="r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(</a:t>
            </a:r>
            <a:r>
              <a:rPr lang="it-IT" altLang="it-IT" sz="1600" i="1" dirty="0">
                <a:latin typeface="Roboto" panose="02000000000000000000" pitchFamily="2" charset="0"/>
                <a:ea typeface="Roboto" panose="02000000000000000000" pitchFamily="2" charset="0"/>
              </a:rPr>
              <a:t>Historia de </a:t>
            </a:r>
            <a:r>
              <a:rPr lang="it-IT" altLang="it-IT" sz="1600" i="1" dirty="0" err="1">
                <a:latin typeface="Roboto" panose="02000000000000000000" pitchFamily="2" charset="0"/>
                <a:ea typeface="Roboto" panose="02000000000000000000" pitchFamily="2" charset="0"/>
              </a:rPr>
              <a:t>preliis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III 27)</a:t>
            </a:r>
          </a:p>
        </p:txBody>
      </p:sp>
      <p:sp>
        <p:nvSpPr>
          <p:cNvPr id="40962" name="CasellaDiTesto 1">
            <a:extLst>
              <a:ext uri="{FF2B5EF4-FFF2-40B4-BE49-F238E27FC236}">
                <a16:creationId xmlns:a16="http://schemas.microsoft.com/office/drawing/2014/main" id="{F80A5A76-F4B3-6CA6-583D-95DA5A5DDF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463" y="2990850"/>
            <a:ext cx="797507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Non sfuggirà che proprio la frase 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la terra sotto di me mi sembrava un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aiola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possa aver contribuito all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ispirazione dantesca: se ne trova una probabile eco in </a:t>
            </a:r>
            <a:r>
              <a:rPr lang="it-IT" altLang="it-IT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Paradiso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XXII, (</a:t>
            </a:r>
            <a:r>
              <a:rPr lang="it-IT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vv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. 151-153), quando Dante, seguendo lo sguardo di Beatrice dal sommo dei cieli, vede 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laggiù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la terra, e la definisce  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aiuola che  ci fa tanto feroci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endParaRPr lang="it-IT" altLang="it-IT" sz="1800" b="1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382CF21-8DCA-D836-368A-A1EB43A8498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olo 1">
            <a:extLst>
              <a:ext uri="{FF2B5EF4-FFF2-40B4-BE49-F238E27FC236}">
                <a16:creationId xmlns:a16="http://schemas.microsoft.com/office/drawing/2014/main" id="{269ED0E1-673F-2677-D419-76874552D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4859" y="3686863"/>
            <a:ext cx="2931735" cy="1201341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Venezia, Biblioteca Nazionale Marciana,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Iskandar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-Nama, ms. Orient. 90 (=57),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58r e 193r.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Alessandro trasportato in cielo contempla il cosmo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a sinistra,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Il cielo e la terra: visione cosmica con segni zodiacali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 a destra.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endParaRPr lang="it-IT" alt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41986" name="Segnaposto contenuto 5" descr="alessandro_XIII_4.jpg">
            <a:extLst>
              <a:ext uri="{FF2B5EF4-FFF2-40B4-BE49-F238E27FC236}">
                <a16:creationId xmlns:a16="http://schemas.microsoft.com/office/drawing/2014/main" id="{79A38752-6E0D-BFB9-3388-A2D7F803C37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275" y="537261"/>
            <a:ext cx="2505435" cy="406897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987" name="Segnaposto contenuto 4" descr="alessandro_XIII_5.jpg">
            <a:extLst>
              <a:ext uri="{FF2B5EF4-FFF2-40B4-BE49-F238E27FC236}">
                <a16:creationId xmlns:a16="http://schemas.microsoft.com/office/drawing/2014/main" id="{C49894C4-F3E1-43E6-6ECC-4AB86AA98B6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9901" y="505252"/>
            <a:ext cx="2580784" cy="4132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7CE88A04-D00F-6902-A878-95B4456D8C4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olo 1">
            <a:extLst>
              <a:ext uri="{FF2B5EF4-FFF2-40B4-BE49-F238E27FC236}">
                <a16:creationId xmlns:a16="http://schemas.microsoft.com/office/drawing/2014/main" id="{3E47E17B-5EDA-58EE-0D7C-4F299EFE2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2160" y="4289664"/>
            <a:ext cx="7886700" cy="994172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Otranto, Cattedrale, mosaico di Pantaleone (1163-65),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it-IT" altLang="en-US" sz="900" i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ascensione con i grifoni</a:t>
            </a:r>
          </a:p>
        </p:txBody>
      </p:sp>
      <p:pic>
        <p:nvPicPr>
          <p:cNvPr id="43010" name="Immagine 2" descr="Otranto Ascensione.jpg">
            <a:extLst>
              <a:ext uri="{FF2B5EF4-FFF2-40B4-BE49-F238E27FC236}">
                <a16:creationId xmlns:a16="http://schemas.microsoft.com/office/drawing/2014/main" id="{C2626AF2-E07D-36C8-5419-83105EB13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370" y="499622"/>
            <a:ext cx="5518113" cy="414818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04A0255E-AC7D-7F6D-53EF-A724CA1BB2D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olo 1">
            <a:extLst>
              <a:ext uri="{FF2B5EF4-FFF2-40B4-BE49-F238E27FC236}">
                <a16:creationId xmlns:a16="http://schemas.microsoft.com/office/drawing/2014/main" id="{96C85A4A-C3AE-26A6-DC07-A467D1F2F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0300" y="4242063"/>
            <a:ext cx="2933700" cy="633952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ascensione con i grifoni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Histoire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du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bon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Alixandre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(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Berlin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Kupferstichkabinett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XIII sec.)</a:t>
            </a:r>
          </a:p>
        </p:txBody>
      </p:sp>
      <p:pic>
        <p:nvPicPr>
          <p:cNvPr id="44034" name="Segnaposto immagine 4" descr="Hisotire du bon Alixandre.(Kupferstichkabinett, Berlino, XIII sec.)jpg.jpg">
            <a:extLst>
              <a:ext uri="{FF2B5EF4-FFF2-40B4-BE49-F238E27FC236}">
                <a16:creationId xmlns:a16="http://schemas.microsoft.com/office/drawing/2014/main" id="{D3ED2885-FCEE-CF90-36AD-1108F6918EE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6279" r="-86279"/>
          <a:stretch>
            <a:fillRect/>
          </a:stretch>
        </p:blipFill>
        <p:spPr>
          <a:xfrm>
            <a:off x="70030" y="236529"/>
            <a:ext cx="9003940" cy="467044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7BBE7C2D-9C65-6A0A-3F0B-F7A3507D66F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olo 1">
            <a:extLst>
              <a:ext uri="{FF2B5EF4-FFF2-40B4-BE49-F238E27FC236}">
                <a16:creationId xmlns:a16="http://schemas.microsoft.com/office/drawing/2014/main" id="{938970D5-1040-1537-FA32-844108776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328" y="4383463"/>
            <a:ext cx="7886700" cy="282803"/>
          </a:xfrm>
        </p:spPr>
        <p:txBody>
          <a:bodyPr>
            <a:normAutofit/>
          </a:bodyPr>
          <a:lstStyle/>
          <a:p>
            <a:pPr algn="ctr"/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it-IT" altLang="en-US" sz="900" i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ascensione con i grifoni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Arazzo – Tournai, realizzato da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Pasquier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Grenet per Filippo il Buono (ca. 1460)</a:t>
            </a:r>
          </a:p>
        </p:txBody>
      </p:sp>
      <p:pic>
        <p:nvPicPr>
          <p:cNvPr id="45058" name="Segnaposto contenuto 3" descr="Pasquier Grenet (per Filippo il Buono, ca. 1460.JPG">
            <a:extLst>
              <a:ext uri="{FF2B5EF4-FFF2-40B4-BE49-F238E27FC236}">
                <a16:creationId xmlns:a16="http://schemas.microsoft.com/office/drawing/2014/main" id="{AF2FCE1B-E8E2-893B-AE28-3116B9A6BE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454" r="-29454"/>
          <a:stretch>
            <a:fillRect/>
          </a:stretch>
        </p:blipFill>
        <p:spPr>
          <a:xfrm>
            <a:off x="164877" y="754145"/>
            <a:ext cx="8814246" cy="364732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64B1765D-AD03-F5CA-9FD6-17C649C7579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ottotitolo 2">
            <a:extLst>
              <a:ext uri="{FF2B5EF4-FFF2-40B4-BE49-F238E27FC236}">
                <a16:creationId xmlns:a16="http://schemas.microsoft.com/office/drawing/2014/main" id="{89ABA4CD-1570-51C5-1D10-C365CD941A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6181" y="723900"/>
            <a:ext cx="3562939" cy="3457575"/>
          </a:xfrm>
        </p:spPr>
        <p:txBody>
          <a:bodyPr>
            <a:noAutofit/>
          </a:bodyPr>
          <a:lstStyle/>
          <a:p>
            <a:pPr algn="just"/>
            <a:endParaRPr lang="it-IT" altLang="it-IT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/>
            <a:endParaRPr lang="it-IT" altLang="it-IT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/>
            <a:r>
              <a:rPr lang="it-IT" altLang="it-IT" dirty="0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it-IT" altLang="en-US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dirty="0">
                <a:latin typeface="Roboto" panose="02000000000000000000" pitchFamily="2" charset="0"/>
                <a:ea typeface="Roboto" panose="02000000000000000000" pitchFamily="2" charset="0"/>
              </a:rPr>
              <a:t>ascensione con i grifoni</a:t>
            </a:r>
          </a:p>
          <a:p>
            <a:pPr algn="just"/>
            <a:endParaRPr lang="it-IT" altLang="it-IT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/>
            <a:r>
              <a:rPr lang="it-IT" altLang="it-IT" b="1" dirty="0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it-IT" altLang="en-US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b="1" dirty="0">
                <a:latin typeface="Roboto" panose="02000000000000000000" pitchFamily="2" charset="0"/>
                <a:ea typeface="Roboto" panose="02000000000000000000" pitchFamily="2" charset="0"/>
              </a:rPr>
              <a:t>ascesa al cielo di Alessandro diventa uno schema iconografico per l</a:t>
            </a:r>
            <a:r>
              <a:rPr lang="it-IT" altLang="en-US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b="1" dirty="0">
                <a:latin typeface="Roboto" panose="02000000000000000000" pitchFamily="2" charset="0"/>
                <a:ea typeface="Roboto" panose="02000000000000000000" pitchFamily="2" charset="0"/>
              </a:rPr>
              <a:t>apoteosi imperiale romana, fino a trasformarsi, in area bizantina, in una figura allegorica del dominio sull</a:t>
            </a:r>
            <a:r>
              <a:rPr lang="it-IT" altLang="en-US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b="1" dirty="0">
                <a:latin typeface="Roboto" panose="02000000000000000000" pitchFamily="2" charset="0"/>
                <a:ea typeface="Roboto" panose="02000000000000000000" pitchFamily="2" charset="0"/>
              </a:rPr>
              <a:t>universo: il potere </a:t>
            </a:r>
            <a:r>
              <a:rPr lang="it-IT" altLang="it-IT" b="1" dirty="0" err="1">
                <a:latin typeface="Roboto" panose="02000000000000000000" pitchFamily="2" charset="0"/>
                <a:ea typeface="Roboto" panose="02000000000000000000" pitchFamily="2" charset="0"/>
              </a:rPr>
              <a:t>cosmocratico</a:t>
            </a:r>
            <a:r>
              <a:rPr lang="it-IT" altLang="it-IT" b="1" dirty="0">
                <a:latin typeface="Roboto" panose="02000000000000000000" pitchFamily="2" charset="0"/>
                <a:ea typeface="Roboto" panose="02000000000000000000" pitchFamily="2" charset="0"/>
              </a:rPr>
              <a:t> del sovrano.</a:t>
            </a:r>
          </a:p>
          <a:p>
            <a:pPr algn="just"/>
            <a:r>
              <a:rPr lang="it-IT" altLang="it-IT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</a:p>
        </p:txBody>
      </p:sp>
      <p:pic>
        <p:nvPicPr>
          <p:cNvPr id="46083" name="Immagine 3" descr="alessandro_IX_1.jpg">
            <a:extLst>
              <a:ext uri="{FF2B5EF4-FFF2-40B4-BE49-F238E27FC236}">
                <a16:creationId xmlns:a16="http://schemas.microsoft.com/office/drawing/2014/main" id="{9324ACC2-0972-E4C0-3F2B-3AB1A1A78B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0916" y="223242"/>
            <a:ext cx="3325415" cy="469701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992F72FF-0453-A77C-5C36-0A5DB7FF120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9C13B2C2-206C-BF76-069E-AEB7C61EC2D5}"/>
              </a:ext>
            </a:extLst>
          </p:cNvPr>
          <p:cNvSpPr txBox="1"/>
          <p:nvPr/>
        </p:nvSpPr>
        <p:spPr>
          <a:xfrm>
            <a:off x="2493390" y="4593621"/>
            <a:ext cx="18240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Kiev, Museo Nazionale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diadema regale, XI-XII sec.</a:t>
            </a:r>
            <a:endParaRPr 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olo 1">
            <a:extLst>
              <a:ext uri="{FF2B5EF4-FFF2-40B4-BE49-F238E27FC236}">
                <a16:creationId xmlns:a16="http://schemas.microsoft.com/office/drawing/2014/main" id="{3AE86384-82A0-A923-0616-CC6AD8369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241" y="0"/>
            <a:ext cx="8209359" cy="847725"/>
          </a:xfrm>
        </p:spPr>
        <p:txBody>
          <a:bodyPr/>
          <a:lstStyle/>
          <a:p>
            <a:pPr algn="ctr"/>
            <a:r>
              <a:rPr lang="it-IT" altLang="it-IT" sz="2700" b="1" dirty="0">
                <a:latin typeface="Roboto" panose="02000000000000000000" pitchFamily="2" charset="0"/>
                <a:ea typeface="Roboto" panose="02000000000000000000" pitchFamily="2" charset="0"/>
              </a:rPr>
              <a:t>Alessandro, signore del mondo</a:t>
            </a:r>
          </a:p>
        </p:txBody>
      </p:sp>
      <p:sp>
        <p:nvSpPr>
          <p:cNvPr id="47106" name="Segnaposto testo 2">
            <a:extLst>
              <a:ext uri="{FF2B5EF4-FFF2-40B4-BE49-F238E27FC236}">
                <a16:creationId xmlns:a16="http://schemas.microsoft.com/office/drawing/2014/main" id="{438FD73E-00AE-539B-BAC7-49D5F307F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196" y="4211623"/>
            <a:ext cx="4257675" cy="773906"/>
          </a:xfrm>
        </p:spPr>
        <p:txBody>
          <a:bodyPr>
            <a:normAutofit/>
          </a:bodyPr>
          <a:lstStyle/>
          <a:p>
            <a:pPr algn="ctr"/>
            <a:r>
              <a:rPr lang="it-IT" altLang="it-IT" sz="900" b="0" dirty="0">
                <a:latin typeface="Roboto" panose="02000000000000000000" pitchFamily="2" charset="0"/>
                <a:ea typeface="Roboto" panose="02000000000000000000" pitchFamily="2" charset="0"/>
              </a:rPr>
              <a:t>Venezia, Biblioteca dell</a:t>
            </a:r>
            <a:r>
              <a:rPr lang="it-IT" altLang="en-US" sz="900" b="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b="0" dirty="0">
                <a:latin typeface="Roboto" panose="02000000000000000000" pitchFamily="2" charset="0"/>
                <a:ea typeface="Roboto" panose="02000000000000000000" pitchFamily="2" charset="0"/>
              </a:rPr>
              <a:t>Istituto Ellenico, ms. 5, c. 1r</a:t>
            </a:r>
          </a:p>
        </p:txBody>
      </p:sp>
      <p:pic>
        <p:nvPicPr>
          <p:cNvPr id="47107" name="Segnaposto contenuto 6" descr="alessandro_XIV_1.jpg">
            <a:extLst>
              <a:ext uri="{FF2B5EF4-FFF2-40B4-BE49-F238E27FC236}">
                <a16:creationId xmlns:a16="http://schemas.microsoft.com/office/drawing/2014/main" id="{0A2DAC19-9149-E8EA-B92B-3BA89C66F7C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692" y="857936"/>
            <a:ext cx="2639505" cy="386718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7109" name="Segnaposto contenuto 7" descr="alessandro_XIV_2.jpg">
            <a:extLst>
              <a:ext uri="{FF2B5EF4-FFF2-40B4-BE49-F238E27FC236}">
                <a16:creationId xmlns:a16="http://schemas.microsoft.com/office/drawing/2014/main" id="{D8F7D028-6901-6624-F6B6-EC3A828CAE46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7120" y="1320044"/>
            <a:ext cx="2836870" cy="285317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84111403-B5E7-1BB0-4EB8-85D923053AC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BFF2467C-0C63-33BA-2EA9-992B617B2ED5}"/>
              </a:ext>
            </a:extLst>
          </p:cNvPr>
          <p:cNvSpPr txBox="1"/>
          <p:nvPr/>
        </p:nvSpPr>
        <p:spPr>
          <a:xfrm>
            <a:off x="4746395" y="4175922"/>
            <a:ext cx="3172120" cy="368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080"/>
              </a:lnSpc>
              <a:spcBef>
                <a:spcPts val="0"/>
              </a:spcBef>
            </a:pPr>
            <a:r>
              <a:rPr lang="it-IT" altLang="it-IT" sz="900" b="0" dirty="0">
                <a:latin typeface="Roboto" panose="02000000000000000000" pitchFamily="2" charset="0"/>
                <a:ea typeface="Roboto" panose="02000000000000000000" pitchFamily="2" charset="0"/>
              </a:rPr>
              <a:t>Castello della Manta, Sala baronale, Maestro della Manta,</a:t>
            </a:r>
          </a:p>
          <a:p>
            <a:pPr>
              <a:lnSpc>
                <a:spcPts val="1080"/>
              </a:lnSpc>
              <a:spcBef>
                <a:spcPts val="0"/>
              </a:spcBef>
            </a:pPr>
            <a:r>
              <a:rPr lang="it-IT" altLang="it-IT" sz="900" b="0" dirty="0">
                <a:latin typeface="Roboto" panose="02000000000000000000" pitchFamily="2" charset="0"/>
                <a:ea typeface="Roboto" panose="02000000000000000000" pitchFamily="2" charset="0"/>
              </a:rPr>
              <a:t>I Nove Prodi - Alessandro Magno (1416-26),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CasellaDiTesto 1">
            <a:extLst>
              <a:ext uri="{FF2B5EF4-FFF2-40B4-BE49-F238E27FC236}">
                <a16:creationId xmlns:a16="http://schemas.microsoft.com/office/drawing/2014/main" id="{AF651381-F631-70B1-24A4-6B92D54B6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550" y="400050"/>
            <a:ext cx="6045920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Alessandro signoreggia i quattro lati del mondo, e i quattro elementi che lo compongono. Conquista la Terra e in India subisce una Pioggia di Fuoco: Dante se ne ricorda nel XIV canto dell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ja-JP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Inferno</a:t>
            </a:r>
            <a:r>
              <a:rPr lang="it-IT" altLang="ja-JP" sz="1800" b="1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ja-JP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vv</a:t>
            </a:r>
            <a:r>
              <a:rPr lang="it-IT" altLang="ja-JP" sz="1800" b="1" dirty="0">
                <a:latin typeface="Roboto" panose="02000000000000000000" pitchFamily="2" charset="0"/>
                <a:ea typeface="Roboto" panose="02000000000000000000" pitchFamily="2" charset="0"/>
              </a:rPr>
              <a:t>. 31-33: 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ja-JP" sz="1800" b="1" dirty="0">
                <a:latin typeface="Roboto" panose="02000000000000000000" pitchFamily="2" charset="0"/>
                <a:ea typeface="Roboto" panose="02000000000000000000" pitchFamily="2" charset="0"/>
              </a:rPr>
              <a:t>Quali Alessandro in quelle parti calde / d'</a:t>
            </a:r>
            <a:r>
              <a:rPr lang="it-IT" altLang="ja-JP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Indïa</a:t>
            </a:r>
            <a:r>
              <a:rPr lang="it-IT" altLang="ja-JP" sz="1800" b="1" dirty="0">
                <a:latin typeface="Roboto" panose="02000000000000000000" pitchFamily="2" charset="0"/>
                <a:ea typeface="Roboto" panose="02000000000000000000" pitchFamily="2" charset="0"/>
              </a:rPr>
              <a:t> vide sopra 'l </a:t>
            </a:r>
            <a:r>
              <a:rPr lang="it-IT" altLang="ja-JP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süo</a:t>
            </a:r>
            <a:r>
              <a:rPr lang="it-IT" altLang="ja-JP" sz="1800" b="1" dirty="0">
                <a:latin typeface="Roboto" panose="02000000000000000000" pitchFamily="2" charset="0"/>
                <a:ea typeface="Roboto" panose="02000000000000000000" pitchFamily="2" charset="0"/>
              </a:rPr>
              <a:t> stuolo /fiamme cadere infino a terra salde…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ja-JP" sz="1800" b="1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algn="just" eaLnBrk="1" hangingPunct="1"/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Alessandro ascende nell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Aria, e discende nell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Acqua. 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avventura sottomarina, insieme con 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ascensione con i grifoni, è illustrata in innumerevoli miniature. Secoli prima di Leonardo da Vinci, il </a:t>
            </a:r>
            <a:r>
              <a:rPr lang="it-IT" altLang="it-IT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Romanzo di Alessandro 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inventa 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Elicottero e il Batiscafo!</a:t>
            </a:r>
          </a:p>
          <a:p>
            <a:pPr algn="just" eaLnBrk="1" hangingPunct="1"/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 E poi, come Alice in </a:t>
            </a:r>
            <a:r>
              <a:rPr lang="it-IT" altLang="it-IT" sz="1800" b="1" i="1" dirty="0" err="1">
                <a:latin typeface="Roboto" panose="02000000000000000000" pitchFamily="2" charset="0"/>
                <a:ea typeface="Roboto" panose="02000000000000000000" pitchFamily="2" charset="0"/>
              </a:rPr>
              <a:t>Wonderland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, anche Alessandro nel Paese Meraviglie incontra animali straordinari. Nella sua discesa sotto il mare, nel </a:t>
            </a:r>
            <a:r>
              <a:rPr lang="it-IT" altLang="it-IT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Romanzo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lo accompagna un gatto (o in certe varianti un cagnolino).</a:t>
            </a:r>
          </a:p>
        </p:txBody>
      </p:sp>
      <p:pic>
        <p:nvPicPr>
          <p:cNvPr id="48130" name="Immagine 3" descr="8. L'elicottero (ms. B) copia.jpeg">
            <a:extLst>
              <a:ext uri="{FF2B5EF4-FFF2-40B4-BE49-F238E27FC236}">
                <a16:creationId xmlns:a16="http://schemas.microsoft.com/office/drawing/2014/main" id="{B701CC09-4246-C3B1-5E34-FC9D4DF295F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88994" y="563166"/>
            <a:ext cx="1332000" cy="186408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Immagine 4" descr="Z.jpg">
            <a:extLst>
              <a:ext uri="{FF2B5EF4-FFF2-40B4-BE49-F238E27FC236}">
                <a16:creationId xmlns:a16="http://schemas.microsoft.com/office/drawing/2014/main" id="{71E7E4D1-66E8-BA8D-D635-9668485F14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0621" y="2682073"/>
            <a:ext cx="1332000" cy="182426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14902054-0FE8-7511-FB48-4465CA4E87B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olo 1">
            <a:extLst>
              <a:ext uri="{FF2B5EF4-FFF2-40B4-BE49-F238E27FC236}">
                <a16:creationId xmlns:a16="http://schemas.microsoft.com/office/drawing/2014/main" id="{991873F9-A475-DB7B-A42C-5EB2B9EDD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5868" y="4159970"/>
            <a:ext cx="8162925" cy="763191"/>
          </a:xfrm>
        </p:spPr>
        <p:txBody>
          <a:bodyPr>
            <a:normAutofit/>
          </a:bodyPr>
          <a:lstStyle/>
          <a:p>
            <a:pPr algn="just"/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La discesa sottomarina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- Oxford,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Bodl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., 264,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50r (sec. XIV)</a:t>
            </a:r>
          </a:p>
        </p:txBody>
      </p:sp>
      <p:pic>
        <p:nvPicPr>
          <p:cNvPr id="49154" name="Immagine 2" descr="Bodl. 264, fol. 50r (XIV sec.).jpg">
            <a:extLst>
              <a:ext uri="{FF2B5EF4-FFF2-40B4-BE49-F238E27FC236}">
                <a16:creationId xmlns:a16="http://schemas.microsoft.com/office/drawing/2014/main" id="{E46A840F-E9AF-066C-F371-FD740C2CA7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0728" y="912474"/>
            <a:ext cx="6038850" cy="351115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E8DDCCF9-B1DE-F51F-309F-06891E3B650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olo 1">
            <a:extLst>
              <a:ext uri="{FF2B5EF4-FFF2-40B4-BE49-F238E27FC236}">
                <a16:creationId xmlns:a16="http://schemas.microsoft.com/office/drawing/2014/main" id="{B76ED190-A47C-6050-8F4F-AFF801226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2158932"/>
            <a:ext cx="2943225" cy="829866"/>
          </a:xfrm>
        </p:spPr>
        <p:txBody>
          <a:bodyPr>
            <a:no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La discesa sottomarina </a:t>
            </a:r>
            <a:b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</a:br>
            <a:b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</a:br>
            <a:b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Histoire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du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bon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Alixandre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(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Berlin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Kupferstichkabinett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Staatliches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Museum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Preußischer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Kulturbesitz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1320 ca.)</a:t>
            </a:r>
          </a:p>
        </p:txBody>
      </p:sp>
      <p:pic>
        <p:nvPicPr>
          <p:cNvPr id="50178" name="Immagine 2" descr="‘Histoire du bon roi Alexandre’ (1320), Kupferstichkabinett Staatliches Museum Preußischer Kulturbesitz.jpg">
            <a:extLst>
              <a:ext uri="{FF2B5EF4-FFF2-40B4-BE49-F238E27FC236}">
                <a16:creationId xmlns:a16="http://schemas.microsoft.com/office/drawing/2014/main" id="{B45FB36D-4A1D-5C19-5D36-D115DD8B840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5229" y="288943"/>
            <a:ext cx="3644503" cy="458509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1DF481D6-FB2B-30E6-2950-7F113863946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olo 1">
            <a:extLst>
              <a:ext uri="{FF2B5EF4-FFF2-40B4-BE49-F238E27FC236}">
                <a16:creationId xmlns:a16="http://schemas.microsoft.com/office/drawing/2014/main" id="{1BDC4F04-2754-61DF-24DA-C9FDD1116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296" y="2694102"/>
            <a:ext cx="2940844" cy="1743075"/>
          </a:xfrm>
        </p:spPr>
        <p:txBody>
          <a:bodyPr>
            <a:normAutofit/>
          </a:bodyPr>
          <a:lstStyle/>
          <a:p>
            <a:pPr algn="r"/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La discesa sottomarina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(London, BL, ms. Royal 15.E.vi, 1445)</a:t>
            </a:r>
          </a:p>
        </p:txBody>
      </p:sp>
      <p:pic>
        <p:nvPicPr>
          <p:cNvPr id="51202" name="Segnaposto immagine 4" descr="Esplorazione sottomarina Royal 15.E.vi (1445).jpg">
            <a:extLst>
              <a:ext uri="{FF2B5EF4-FFF2-40B4-BE49-F238E27FC236}">
                <a16:creationId xmlns:a16="http://schemas.microsoft.com/office/drawing/2014/main" id="{04B9FCE6-00CA-2732-33F3-0C367A7D102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8F53EFA1-E815-434C-457D-0A5CAF96BB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CasellaDiTesto 2">
            <a:extLst>
              <a:ext uri="{FF2B5EF4-FFF2-40B4-BE49-F238E27FC236}">
                <a16:creationId xmlns:a16="http://schemas.microsoft.com/office/drawing/2014/main" id="{531DD2CF-0A9E-1B91-BEDC-8951E056A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3900" y="1228725"/>
            <a:ext cx="26955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it-IT" sz="1800"/>
          </a:p>
        </p:txBody>
      </p:sp>
      <p:sp>
        <p:nvSpPr>
          <p:cNvPr id="52226" name="Rettangolo 3">
            <a:extLst>
              <a:ext uri="{FF2B5EF4-FFF2-40B4-BE49-F238E27FC236}">
                <a16:creationId xmlns:a16="http://schemas.microsoft.com/office/drawing/2014/main" id="{28D05687-1AD9-6EE8-CE1D-80DCD5337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025" y="1447016"/>
            <a:ext cx="4339767" cy="300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350" dirty="0">
                <a:latin typeface="Roboto" panose="02000000000000000000" pitchFamily="2" charset="0"/>
                <a:ea typeface="Roboto" panose="02000000000000000000" pitchFamily="2" charset="0"/>
              </a:rPr>
              <a:t>E disse loro: «Così sta scritto: il Cristo patirà e risorgerà dai morti il terzo giorno, e nel suo nome saranno predicati a tutti i popoli la conversione e il perdono dei peccati, cominciando da Gerusalemme. Di questo voi siete testimoni. Ed ecco, io mando su di voi colui che il Padre mio ha promesso; ma voi restate in città, finché non siate rivestiti di potenza dall</a:t>
            </a:r>
            <a:r>
              <a:rPr lang="it-IT" altLang="en-US" sz="135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350" dirty="0">
                <a:latin typeface="Roboto" panose="02000000000000000000" pitchFamily="2" charset="0"/>
                <a:ea typeface="Roboto" panose="02000000000000000000" pitchFamily="2" charset="0"/>
              </a:rPr>
              <a:t>alto». Poi li condusse fuori verso </a:t>
            </a:r>
            <a:r>
              <a:rPr lang="it-IT" altLang="it-IT" sz="1350" dirty="0" err="1">
                <a:latin typeface="Roboto" panose="02000000000000000000" pitchFamily="2" charset="0"/>
                <a:ea typeface="Roboto" panose="02000000000000000000" pitchFamily="2" charset="0"/>
              </a:rPr>
              <a:t>Betània</a:t>
            </a:r>
            <a:r>
              <a:rPr lang="it-IT" altLang="it-IT" sz="1350" dirty="0">
                <a:latin typeface="Roboto" panose="02000000000000000000" pitchFamily="2" charset="0"/>
                <a:ea typeface="Roboto" panose="02000000000000000000" pitchFamily="2" charset="0"/>
              </a:rPr>
              <a:t> e, alzate le mani, li benedisse. </a:t>
            </a:r>
            <a:r>
              <a:rPr lang="it-IT" altLang="it-IT" sz="1350" b="1" dirty="0">
                <a:latin typeface="Roboto" panose="02000000000000000000" pitchFamily="2" charset="0"/>
                <a:ea typeface="Roboto" panose="02000000000000000000" pitchFamily="2" charset="0"/>
              </a:rPr>
              <a:t>Mentre li benediceva, si staccò da loro e veniva portato su, in cielo. </a:t>
            </a:r>
            <a:r>
              <a:rPr lang="it-IT" altLang="it-IT" sz="1350" dirty="0">
                <a:latin typeface="Roboto" panose="02000000000000000000" pitchFamily="2" charset="0"/>
                <a:ea typeface="Roboto" panose="02000000000000000000" pitchFamily="2" charset="0"/>
              </a:rPr>
              <a:t>Ed essi si prostrarono davanti a lui; poi tornarono a Gerusalemme con grande gioia e stavano sempre nel tempio lodando Dio.</a:t>
            </a:r>
          </a:p>
          <a:p>
            <a:pPr algn="just" eaLnBrk="1" hangingPunct="1"/>
            <a:r>
              <a:rPr lang="it-IT" altLang="it-IT" sz="1350" dirty="0">
                <a:latin typeface="Roboto" panose="02000000000000000000" pitchFamily="2" charset="0"/>
                <a:ea typeface="Roboto" panose="02000000000000000000" pitchFamily="2" charset="0"/>
              </a:rPr>
              <a:t>(Luca, 24, 46-53)</a:t>
            </a:r>
          </a:p>
        </p:txBody>
      </p:sp>
      <p:sp>
        <p:nvSpPr>
          <p:cNvPr id="52227" name="CasellaDiTesto 1">
            <a:extLst>
              <a:ext uri="{FF2B5EF4-FFF2-40B4-BE49-F238E27FC236}">
                <a16:creationId xmlns:a16="http://schemas.microsoft.com/office/drawing/2014/main" id="{5E2D8E72-27CB-43DF-287A-65DAD75E9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034" y="342900"/>
            <a:ext cx="799393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Ma c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è qualcosa di ancora più sconvolgente nella storia dell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ascensione di Alessandro in cielo. Ovviamente è il suo parallelo, blasfemo e quindi pericoloso per 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ambiguità che nasconde, con 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ascensione di Cristo, narrata dai Vangeli.</a:t>
            </a:r>
          </a:p>
        </p:txBody>
      </p:sp>
      <p:pic>
        <p:nvPicPr>
          <p:cNvPr id="52228" name="Immagine 5" descr="Giotto_cappellascrovegni_ascensione_.jpg">
            <a:extLst>
              <a:ext uri="{FF2B5EF4-FFF2-40B4-BE49-F238E27FC236}">
                <a16:creationId xmlns:a16="http://schemas.microsoft.com/office/drawing/2014/main" id="{C19C3F02-95DB-19EB-A1DA-CE5CDE37560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4438" y="1352550"/>
            <a:ext cx="3775472" cy="354449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CasellaDiTesto 4">
            <a:extLst>
              <a:ext uri="{FF2B5EF4-FFF2-40B4-BE49-F238E27FC236}">
                <a16:creationId xmlns:a16="http://schemas.microsoft.com/office/drawing/2014/main" id="{219A7C22-E9C9-5395-132E-FCCF9C5487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114" y="4504640"/>
            <a:ext cx="2809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Giotto, Ascensione di Cristo, Padova, </a:t>
            </a:r>
          </a:p>
          <a:p>
            <a:pPr algn="r" eaLnBrk="1" hangingPunct="1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Cappella degli Scrovegni (1295)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C6D63531-FB7E-B116-E6AF-7D9E12CC5F0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Segnaposto contenuto 4" descr="227px-Pietro_Perugino_cat75.jpg">
            <a:extLst>
              <a:ext uri="{FF2B5EF4-FFF2-40B4-BE49-F238E27FC236}">
                <a16:creationId xmlns:a16="http://schemas.microsoft.com/office/drawing/2014/main" id="{C83D2E89-D886-C9E7-104C-A6C3BE2324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3685" r="-33685"/>
          <a:stretch>
            <a:fillRect/>
          </a:stretch>
        </p:blipFill>
        <p:spPr>
          <a:xfrm>
            <a:off x="1508291" y="149643"/>
            <a:ext cx="6134813" cy="48442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3251" name="Segnaposto testo 3">
            <a:extLst>
              <a:ext uri="{FF2B5EF4-FFF2-40B4-BE49-F238E27FC236}">
                <a16:creationId xmlns:a16="http://schemas.microsoft.com/office/drawing/2014/main" id="{4B01B808-CD87-4BD9-6144-F33472023F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1913" y="4671179"/>
            <a:ext cx="2292579" cy="2096691"/>
          </a:xfrm>
        </p:spPr>
        <p:txBody>
          <a:bodyPr>
            <a:normAutofit/>
          </a:bodyPr>
          <a:lstStyle/>
          <a:p>
            <a:pPr algn="r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Pietro Perugino,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Ascensione di Cristo 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(1496-1500), Lyon, Musée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des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Beaux-Arts</a:t>
            </a:r>
            <a:endParaRPr lang="it-IT" alt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98E95A2-1EB1-B832-9802-E0773250BD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olo 1">
            <a:extLst>
              <a:ext uri="{FF2B5EF4-FFF2-40B4-BE49-F238E27FC236}">
                <a16:creationId xmlns:a16="http://schemas.microsoft.com/office/drawing/2014/main" id="{92A407D8-2385-6330-6212-75523776F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9280" y="4167678"/>
            <a:ext cx="7972425" cy="541157"/>
          </a:xfrm>
        </p:spPr>
        <p:txBody>
          <a:bodyPr>
            <a:noAutofit/>
          </a:bodyPr>
          <a:lstStyle/>
          <a:p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Trasfigurazione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Beato Angelico, Firenze, S. Marco (1438-40)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Raffaello, Musei Vaticani (1518-20) </a:t>
            </a:r>
          </a:p>
        </p:txBody>
      </p:sp>
      <p:pic>
        <p:nvPicPr>
          <p:cNvPr id="54274" name="Segnaposto contenuto 3" descr="Transfiguration_Raphael.jpg">
            <a:extLst>
              <a:ext uri="{FF2B5EF4-FFF2-40B4-BE49-F238E27FC236}">
                <a16:creationId xmlns:a16="http://schemas.microsoft.com/office/drawing/2014/main" id="{B2F14E63-ACA7-97EA-D77E-A0B3CEEB086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2500" y="2467769"/>
            <a:ext cx="698500" cy="1066800"/>
          </a:xfrm>
        </p:spPr>
      </p:pic>
      <p:pic>
        <p:nvPicPr>
          <p:cNvPr id="54275" name="Immagine 5" descr="24-beato-angelico---affreschi-di-san-marco_1485942.jpg">
            <a:extLst>
              <a:ext uri="{FF2B5EF4-FFF2-40B4-BE49-F238E27FC236}">
                <a16:creationId xmlns:a16="http://schemas.microsoft.com/office/drawing/2014/main" id="{F030023F-B5BB-A465-01C7-A7BC328422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5935" y="435189"/>
            <a:ext cx="3610712" cy="427312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E55E6640-A17B-61B7-A7CA-1E5AAF22B7A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olo 1">
            <a:extLst>
              <a:ext uri="{FF2B5EF4-FFF2-40B4-BE49-F238E27FC236}">
                <a16:creationId xmlns:a16="http://schemas.microsoft.com/office/drawing/2014/main" id="{AB7CD84E-ABAD-BFC7-75E6-3AA39E13F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221432"/>
            <a:ext cx="8629650" cy="896541"/>
          </a:xfrm>
        </p:spPr>
        <p:txBody>
          <a:bodyPr>
            <a:normAutofit/>
          </a:bodyPr>
          <a:lstStyle/>
          <a:p>
            <a:pPr algn="ctr"/>
            <a:r>
              <a:rPr lang="it-IT" altLang="it-IT" sz="2400" b="1" dirty="0">
                <a:latin typeface="Roboto" panose="02000000000000000000" pitchFamily="2" charset="0"/>
                <a:ea typeface="Roboto" panose="02000000000000000000" pitchFamily="2" charset="0"/>
              </a:rPr>
              <a:t>L’Ascensione</a:t>
            </a:r>
            <a:br>
              <a:rPr lang="it-IT" altLang="it-IT" sz="2400" b="1" dirty="0">
                <a:latin typeface="Roboto" panose="02000000000000000000" pitchFamily="2" charset="0"/>
                <a:ea typeface="Roboto" panose="02000000000000000000" pitchFamily="2" charset="0"/>
              </a:rPr>
            </a:br>
            <a:endParaRPr lang="it-IT" altLang="it-IT" sz="2100" b="1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55298" name="Segnaposto contenuto 4" descr="32833.jpg">
            <a:extLst>
              <a:ext uri="{FF2B5EF4-FFF2-40B4-BE49-F238E27FC236}">
                <a16:creationId xmlns:a16="http://schemas.microsoft.com/office/drawing/2014/main" id="{5C4E2901-20C1-3B09-22A1-D48EB635CEC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027" y="1421004"/>
            <a:ext cx="4315296" cy="230149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5299" name="Segnaposto contenuto 5" descr="pao_arte_2011_ascensione.jpg">
            <a:extLst>
              <a:ext uri="{FF2B5EF4-FFF2-40B4-BE49-F238E27FC236}">
                <a16:creationId xmlns:a16="http://schemas.microsoft.com/office/drawing/2014/main" id="{58336738-793F-8BC0-B2E0-C0B11BB9A67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9979" y="1215466"/>
            <a:ext cx="3886200" cy="271256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A24E75F4-75E7-4F3E-DA6C-63FEDECB1E7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AB350A42-24FB-9FE7-E23F-AB7411B9BBBB}"/>
              </a:ext>
            </a:extLst>
          </p:cNvPr>
          <p:cNvSpPr txBox="1"/>
          <p:nvPr/>
        </p:nvSpPr>
        <p:spPr>
          <a:xfrm>
            <a:off x="70701" y="3736884"/>
            <a:ext cx="457200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Salvador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Dalí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Ascensione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1958, collezione privata </a:t>
            </a:r>
            <a:endParaRPr 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90CA203F-E6AB-72D7-0D8C-37A56A3CAA63}"/>
              </a:ext>
            </a:extLst>
          </p:cNvPr>
          <p:cNvSpPr txBox="1"/>
          <p:nvPr/>
        </p:nvSpPr>
        <p:spPr>
          <a:xfrm>
            <a:off x="4699261" y="3931226"/>
            <a:ext cx="44541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Anonimo,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Ascensione di Teddy Bear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2011, (l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ascensione di Cristo ormai ironicamente trasformata in cartoon) </a:t>
            </a:r>
            <a:endParaRPr 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extBox 1">
            <a:extLst>
              <a:ext uri="{FF2B5EF4-FFF2-40B4-BE49-F238E27FC236}">
                <a16:creationId xmlns:a16="http://schemas.microsoft.com/office/drawing/2014/main" id="{B51640CE-D323-CB81-CA9E-6005D62834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2330485"/>
            <a:ext cx="79819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it-IT" b="1" dirty="0">
                <a:latin typeface="Roboto" panose="02000000000000000000" pitchFamily="2" charset="0"/>
                <a:ea typeface="Roboto" panose="02000000000000000000" pitchFamily="2" charset="0"/>
              </a:rPr>
              <a:t>Gog e Magog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BBF9347-9615-FB12-7BD1-E0CB679BB19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CasellaDiTesto 1">
            <a:extLst>
              <a:ext uri="{FF2B5EF4-FFF2-40B4-BE49-F238E27FC236}">
                <a16:creationId xmlns:a16="http://schemas.microsoft.com/office/drawing/2014/main" id="{ED05B7EB-F9ED-E5F0-701F-C1B84A359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608" y="152400"/>
            <a:ext cx="8012784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Un altro episodio celebre, la cui vicenda ha eco lunga nei secoli, è quello della 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chiusura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entro cancelli di ferro (che possono essere anche una muraglia, o catene di monti nella zona dell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Armenia), dei popoli di </a:t>
            </a:r>
            <a:r>
              <a:rPr lang="it-IT" altLang="it-IT" sz="1600" b="1" dirty="0" err="1">
                <a:latin typeface="Roboto" panose="02000000000000000000" pitchFamily="2" charset="0"/>
                <a:ea typeface="Roboto" panose="02000000000000000000" pitchFamily="2" charset="0"/>
              </a:rPr>
              <a:t>Gog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 e Magog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, che minacciano  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Occidente, così come nella storia reale avevano fatto le popolazioni nomadi che avevano invaso 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Impero romano (Unni, Tartari, Goti, Visigoti…)</a:t>
            </a:r>
          </a:p>
          <a:p>
            <a:pPr algn="just"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 Ancora una volta vicende autentiche e narrazioni leggendarie, storia e mito, si incrociano e si sovrappongono.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Di </a:t>
            </a:r>
            <a:r>
              <a:rPr lang="it-IT" altLang="it-IT" sz="1600" b="1" dirty="0" err="1">
                <a:latin typeface="Roboto" panose="02000000000000000000" pitchFamily="2" charset="0"/>
                <a:ea typeface="Roboto" panose="02000000000000000000" pitchFamily="2" charset="0"/>
              </a:rPr>
              <a:t>Gog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 e Magog si ricorderà ancora, nel Novecento, Giovanni Pascoli, studioso erudito e colto, che nel 1904 dedicherà alla leggenda uno dei </a:t>
            </a:r>
            <a:r>
              <a:rPr lang="it-IT" altLang="it-IT" sz="1600" b="1" i="1" dirty="0">
                <a:latin typeface="Roboto" panose="02000000000000000000" pitchFamily="2" charset="0"/>
                <a:ea typeface="Roboto" panose="02000000000000000000" pitchFamily="2" charset="0"/>
              </a:rPr>
              <a:t>Poemi conviviali 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(un altro è dedicato, non casualmente, proprio al nostro eroe: </a:t>
            </a:r>
            <a:r>
              <a:rPr lang="it-IT" altLang="it-IT" sz="1600" b="1" i="1" dirty="0">
                <a:latin typeface="Roboto" panose="02000000000000000000" pitchFamily="2" charset="0"/>
                <a:ea typeface="Roboto" panose="02000000000000000000" pitchFamily="2" charset="0"/>
              </a:rPr>
              <a:t>Alexandros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). Indimenticabile la conclusione, apocalittica, con gli eserciti di </a:t>
            </a:r>
            <a:r>
              <a:rPr lang="it-IT" altLang="it-IT" sz="1600" b="1" dirty="0" err="1">
                <a:latin typeface="Roboto" panose="02000000000000000000" pitchFamily="2" charset="0"/>
                <a:ea typeface="Roboto" panose="02000000000000000000" pitchFamily="2" charset="0"/>
              </a:rPr>
              <a:t>Gog</a:t>
            </a:r>
            <a:r>
              <a:rPr lang="it-IT" altLang="it-IT" sz="1600" b="1" dirty="0">
                <a:latin typeface="Roboto" panose="02000000000000000000" pitchFamily="2" charset="0"/>
                <a:ea typeface="Roboto" panose="02000000000000000000" pitchFamily="2" charset="0"/>
              </a:rPr>
              <a:t> e Magog che riescono a forzare le porte innalzate da Alessandro Magno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algn="just" eaLnBrk="1" hangingPunct="1"/>
            <a:endParaRPr lang="it-IT" altLang="it-IT" sz="16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3B3A47CF-7470-EE2A-7B8C-E3C76789948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1F1AB24D-A8BE-0BED-A86E-B40B7A267235}"/>
              </a:ext>
            </a:extLst>
          </p:cNvPr>
          <p:cNvSpPr txBox="1"/>
          <p:nvPr/>
        </p:nvSpPr>
        <p:spPr>
          <a:xfrm>
            <a:off x="3596328" y="3019010"/>
            <a:ext cx="452015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S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affacciò l</a:t>
            </a:r>
            <a:r>
              <a:rPr lang="it-IT" altLang="en-US" sz="16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Orda, e vide la pianura,</a:t>
            </a:r>
            <a:b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le città bianche presso le fiumane,</a:t>
            </a:r>
            <a:b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e bionde messi e bovi alla pastura.</a:t>
            </a:r>
            <a:b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</a:br>
            <a:b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Sboccò bramendo, e il mondo le fu pane.</a:t>
            </a:r>
          </a:p>
          <a:p>
            <a:pPr eaLnBrk="1" hangingPunct="1"/>
            <a:r>
              <a:rPr lang="it-IT" altLang="it-IT" sz="1600" dirty="0">
                <a:latin typeface="Roboto" panose="02000000000000000000" pitchFamily="2" charset="0"/>
                <a:ea typeface="Roboto" panose="02000000000000000000" pitchFamily="2" charset="0"/>
              </a:rPr>
              <a:t> </a:t>
            </a:r>
          </a:p>
          <a:p>
            <a:pPr eaLnBrk="1" hangingPunct="1"/>
            <a:endParaRPr lang="it-IT" altLang="it-IT" sz="1600" b="1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4A0D3BEB-10F7-0ED9-10EA-F54E5F9982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8188" y="3007749"/>
            <a:ext cx="1738328" cy="181524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EF049738-801B-E449-44CD-7277EB7A16F3}"/>
              </a:ext>
            </a:extLst>
          </p:cNvPr>
          <p:cNvSpPr txBox="1"/>
          <p:nvPr/>
        </p:nvSpPr>
        <p:spPr>
          <a:xfrm>
            <a:off x="141403" y="4059581"/>
            <a:ext cx="1470581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900" b="0" i="0" dirty="0">
                <a:effectLst/>
                <a:latin typeface="Roboto" panose="02000000000000000000" pitchFamily="2" charset="0"/>
                <a:ea typeface="Roboto" panose="02000000000000000000" pitchFamily="2" charset="0"/>
              </a:rPr>
              <a:t>Ritratto di Giovanni Pascoli, fotografia scattata negli ultimi anni di vita, Casa Museo Giovanni Pascoli, Barga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CasellaDiTesto 2">
            <a:extLst>
              <a:ext uri="{FF2B5EF4-FFF2-40B4-BE49-F238E27FC236}">
                <a16:creationId xmlns:a16="http://schemas.microsoft.com/office/drawing/2014/main" id="{3037F0DA-1212-8BA1-DBB6-CFF65E6657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608" y="314325"/>
            <a:ext cx="8003358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O Bicorne, </a:t>
            </a:r>
            <a:r>
              <a:rPr lang="it-IT" altLang="it-IT" sz="1800" b="1" dirty="0" err="1">
                <a:latin typeface="Roboto" panose="02000000000000000000" pitchFamily="2" charset="0"/>
                <a:ea typeface="Roboto" panose="02000000000000000000" pitchFamily="2" charset="0"/>
              </a:rPr>
              <a:t>Gog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e Magog portano davvero grande disordine sulla terra! Ti pagheremo un tributo se erigerai una barriera tra noi e loro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endParaRPr lang="it-IT" altLang="it-IT" sz="1800" b="1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 eaLnBrk="1" hangingPunct="1">
              <a:buFontTx/>
              <a:buChar char="•"/>
            </a:pPr>
            <a:endParaRPr lang="it-IT" altLang="it-IT" sz="1800" b="1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 eaLnBrk="1" hangingPunct="1"/>
            <a:r>
              <a:rPr lang="it-IT" altLang="it-IT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Corano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it-IT" sz="1800" b="1" i="1" dirty="0" err="1">
                <a:latin typeface="Roboto" panose="02000000000000000000" pitchFamily="2" charset="0"/>
                <a:ea typeface="Roboto" panose="02000000000000000000" pitchFamily="2" charset="0"/>
              </a:rPr>
              <a:t>sûra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 XVIII, </a:t>
            </a:r>
            <a:r>
              <a:rPr lang="it-IT" altLang="it-IT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La caverna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, 94.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 </a:t>
            </a:r>
          </a:p>
          <a:p>
            <a:pPr algn="just" eaLnBrk="1" hangingPunct="1"/>
            <a:endParaRPr lang="it-IT" altLang="it-IT" sz="1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 eaLnBrk="1" hangingPunct="1"/>
            <a:endParaRPr lang="it-IT" altLang="it-IT" sz="1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La muraglia (o cancello) che Alessandro erige viene interpretata </a:t>
            </a:r>
            <a:r>
              <a:rPr lang="it-IT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jn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senso 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naturalistico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nell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esegesi islamica. Gli interpreti del Corano pensano alla Muraglia cinese. I persiani </a:t>
            </a:r>
            <a:r>
              <a:rPr lang="it-IT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Tabarī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e </a:t>
            </a:r>
            <a:r>
              <a:rPr lang="it-IT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Baydāwī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vi riconoscono le montagne che separano 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Armenia dall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Azerbaigian.</a:t>
            </a:r>
          </a:p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Un giorno </a:t>
            </a:r>
            <a:r>
              <a:rPr lang="it-IT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Gog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e Magog riusciranno ad evadere e imperverseranno per tutto il mondo, inghiottendo ogni cibo e acqua che troveranno, fino a sterminare tutti gli abitanti della terra; allora inizieranno a scagliare dardi verso il cielo, finché Dio invierà dei vermi, che penetreranno attraverso i loro nasi e orecchie e li divoreranno dall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interno, uccidendoli.</a:t>
            </a:r>
          </a:p>
          <a:p>
            <a:pPr algn="just" eaLnBrk="1" hangingPunct="1"/>
            <a:endParaRPr lang="it-IT" altLang="it-IT" sz="1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 eaLnBrk="1" hangingPunct="1"/>
            <a:endParaRPr lang="it-IT" altLang="it-IT" sz="1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 eaLnBrk="1" hangingPunct="1"/>
            <a:endParaRPr lang="it-IT" altLang="it-IT" sz="1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 eaLnBrk="1" hangingPunct="1"/>
            <a:endParaRPr lang="it-IT" altLang="it-IT" sz="1800" b="1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DEABED4-8349-E826-31DF-C814B3372E4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olo 1">
            <a:extLst>
              <a:ext uri="{FF2B5EF4-FFF2-40B4-BE49-F238E27FC236}">
                <a16:creationId xmlns:a16="http://schemas.microsoft.com/office/drawing/2014/main" id="{DD8C3518-D22A-7EC2-FFED-757CF758A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7860" y="4045769"/>
            <a:ext cx="4076700" cy="1003697"/>
          </a:xfrm>
        </p:spPr>
        <p:txBody>
          <a:bodyPr>
            <a:normAutofit/>
          </a:bodyPr>
          <a:lstStyle/>
          <a:p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L</a:t>
            </a:r>
            <a:r>
              <a:rPr lang="it-IT" altLang="en-US" sz="900" i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esercito di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Gog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e Magog attacca la Città dei Santi</a:t>
            </a:r>
            <a:b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guidato dal Diavolo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Ms. russo, XVII sec.</a:t>
            </a:r>
          </a:p>
        </p:txBody>
      </p:sp>
      <p:pic>
        <p:nvPicPr>
          <p:cNvPr id="58370" name="Immagine 2" descr="250px-Apokalipsis_trekhtolkoviy_(1909)_64_-_O_Goze_i_Magoze.jpg">
            <a:extLst>
              <a:ext uri="{FF2B5EF4-FFF2-40B4-BE49-F238E27FC236}">
                <a16:creationId xmlns:a16="http://schemas.microsoft.com/office/drawing/2014/main" id="{689283F4-1FB4-BE1E-F46A-7EB220F37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450" y="400050"/>
            <a:ext cx="3143250" cy="43624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A5D97893-4A82-5C9D-5FD2-9E178882889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olo 1">
            <a:extLst>
              <a:ext uri="{FF2B5EF4-FFF2-40B4-BE49-F238E27FC236}">
                <a16:creationId xmlns:a16="http://schemas.microsoft.com/office/drawing/2014/main" id="{672C4BFB-2CE1-D4CA-D764-1C469FEB4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5033" y="4242060"/>
            <a:ext cx="7886700" cy="446607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Toulouse, ms. 815,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49v,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Gog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e Magog all</a:t>
            </a:r>
            <a:r>
              <a:rPr lang="it-IT" altLang="en-US" sz="900" i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assalto della Città dei Santi</a:t>
            </a:r>
          </a:p>
        </p:txBody>
      </p:sp>
      <p:pic>
        <p:nvPicPr>
          <p:cNvPr id="59394" name="Immagine 2" descr="Toulouse ms 815 fol. 49v.jpg">
            <a:extLst>
              <a:ext uri="{FF2B5EF4-FFF2-40B4-BE49-F238E27FC236}">
                <a16:creationId xmlns:a16="http://schemas.microsoft.com/office/drawing/2014/main" id="{1B6E312A-BDAE-925B-7111-E580D9F77F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2666" y="809869"/>
            <a:ext cx="5278667" cy="352376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9B511701-7C23-F120-C95F-35CB7259100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olo 1">
            <a:extLst>
              <a:ext uri="{FF2B5EF4-FFF2-40B4-BE49-F238E27FC236}">
                <a16:creationId xmlns:a16="http://schemas.microsoft.com/office/drawing/2014/main" id="{BD562E71-0F2B-B5AF-4426-D5C11AFC4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9158" y="4149328"/>
            <a:ext cx="7886700" cy="994172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Baltimore, Walters Art Museum, ms.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W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659,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Yajuj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Wa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Majuj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, il mostro </a:t>
            </a:r>
            <a:b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Gog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e Magog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CA8425AD-B666-80B3-BFF9-1F8E8417FE7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7930BF2F-34BE-C240-1F99-FD21338CA3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000" y="673100"/>
            <a:ext cx="3556000" cy="37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olo 1">
            <a:extLst>
              <a:ext uri="{FF2B5EF4-FFF2-40B4-BE49-F238E27FC236}">
                <a16:creationId xmlns:a16="http://schemas.microsoft.com/office/drawing/2014/main" id="{D6AC6B8B-F3D2-B51B-DC0D-26F1A902E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991" y="3691281"/>
            <a:ext cx="2495452" cy="1172950"/>
          </a:xfrm>
        </p:spPr>
        <p:txBody>
          <a:bodyPr>
            <a:noAutofit/>
          </a:bodyPr>
          <a:lstStyle/>
          <a:p>
            <a:pPr algn="r"/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Abraham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Cresques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Atlante catalano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(1375), Bibliothèque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Nationale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de France, 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La terra di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Gog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e Magog. Il suo re monta a cavallo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in basso a destra. 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In alto a sinistra, l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Anticristo, Alessandro Magno e i trombettieri meccanici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</a:p>
        </p:txBody>
      </p:sp>
      <p:pic>
        <p:nvPicPr>
          <p:cNvPr id="61442" name="Segnaposto immagine 4" descr="Abraham_Cresques_Atlas_de_cartes-GogiMagog-crop.jpg">
            <a:extLst>
              <a:ext uri="{FF2B5EF4-FFF2-40B4-BE49-F238E27FC236}">
                <a16:creationId xmlns:a16="http://schemas.microsoft.com/office/drawing/2014/main" id="{96878143-CCF9-7636-B1E0-06C5534BFE3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8229" r="-38229"/>
          <a:stretch>
            <a:fillRect/>
          </a:stretch>
        </p:blipFill>
        <p:spPr>
          <a:xfrm>
            <a:off x="1741160" y="228922"/>
            <a:ext cx="5661680" cy="447058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3A530465-6D72-04F5-6477-DBCCAC442A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itolo 1">
            <a:extLst>
              <a:ext uri="{FF2B5EF4-FFF2-40B4-BE49-F238E27FC236}">
                <a16:creationId xmlns:a16="http://schemas.microsoft.com/office/drawing/2014/main" id="{1F28D9EE-2128-4588-F2D2-2C1B348DB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8845" y="4044566"/>
            <a:ext cx="7886700" cy="994172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Thomas de Kent – 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Roman de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toute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chevalerie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Paris, Bibliothèque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Nationale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de France, Fr. 24364,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60v, </a:t>
            </a:r>
            <a:r>
              <a:rPr lang="it-IT" altLang="it-IT" sz="900" i="1" dirty="0" err="1">
                <a:latin typeface="Roboto" panose="02000000000000000000" pitchFamily="2" charset="0"/>
                <a:ea typeface="Roboto" panose="02000000000000000000" pitchFamily="2" charset="0"/>
              </a:rPr>
              <a:t>Gog</a:t>
            </a:r>
            <a:r>
              <a:rPr lang="it-IT" altLang="it-IT" sz="900" i="1" dirty="0">
                <a:latin typeface="Roboto" panose="02000000000000000000" pitchFamily="2" charset="0"/>
                <a:ea typeface="Roboto" panose="02000000000000000000" pitchFamily="2" charset="0"/>
              </a:rPr>
              <a:t> e Magog cannibali</a:t>
            </a:r>
          </a:p>
        </p:txBody>
      </p:sp>
      <p:pic>
        <p:nvPicPr>
          <p:cNvPr id="63490" name="Immagine 3" descr="Thomas-de-Kent-Bnf-fr24364-fol60v_-_gog-et-magog-mangent-gents.jpg">
            <a:extLst>
              <a:ext uri="{FF2B5EF4-FFF2-40B4-BE49-F238E27FC236}">
                <a16:creationId xmlns:a16="http://schemas.microsoft.com/office/drawing/2014/main" id="{CD8C727F-4103-5309-A146-5282B4B2B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9458" y="1319753"/>
            <a:ext cx="6785084" cy="312713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2FB3976D-A785-3A00-724A-F9A53D5407C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olo 1">
            <a:extLst>
              <a:ext uri="{FF2B5EF4-FFF2-40B4-BE49-F238E27FC236}">
                <a16:creationId xmlns:a16="http://schemas.microsoft.com/office/drawing/2014/main" id="{6BF474C2-E175-4D34-E657-C1E5DC03E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3225" y="3214540"/>
            <a:ext cx="3475434" cy="1104900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Mappa di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Ebstorf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attribuita a Gervasio di Tilbury (XII sec.)</a:t>
            </a:r>
          </a:p>
        </p:txBody>
      </p:sp>
      <p:pic>
        <p:nvPicPr>
          <p:cNvPr id="64514" name="Segnaposto contenuto 4" descr="imgres.jpg">
            <a:extLst>
              <a:ext uri="{FF2B5EF4-FFF2-40B4-BE49-F238E27FC236}">
                <a16:creationId xmlns:a16="http://schemas.microsoft.com/office/drawing/2014/main" id="{C972879F-5390-4E19-C82F-7E8D3F7549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7320" y="1099522"/>
            <a:ext cx="2892342" cy="294445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4515" name="Segnaposto testo 3">
            <a:extLst>
              <a:ext uri="{FF2B5EF4-FFF2-40B4-BE49-F238E27FC236}">
                <a16:creationId xmlns:a16="http://schemas.microsoft.com/office/drawing/2014/main" id="{C0FFDE37-DAE4-B4EB-BB5E-BF924BA40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8694" y="1689159"/>
            <a:ext cx="4083561" cy="2858691"/>
          </a:xfrm>
        </p:spPr>
        <p:txBody>
          <a:bodyPr/>
          <a:lstStyle/>
          <a:p>
            <a:r>
              <a:rPr lang="it-IT" altLang="it-IT" sz="1800" i="1" dirty="0">
                <a:latin typeface="Roboto" panose="02000000000000000000" pitchFamily="2" charset="0"/>
                <a:ea typeface="Roboto" panose="02000000000000000000" pitchFamily="2" charset="0"/>
              </a:rPr>
              <a:t>Mappa mundi 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costellata di dettagli che risalgono alla storia sacra e alla storia profana</a:t>
            </a:r>
          </a:p>
          <a:p>
            <a:endParaRPr lang="it-IT" altLang="it-IT" sz="1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Alessandro Magno è ricordato per la muraglia opposta all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esercito di </a:t>
            </a:r>
            <a:r>
              <a:rPr lang="it-IT" altLang="it-IT" sz="1800" dirty="0" err="1">
                <a:latin typeface="Roboto" panose="02000000000000000000" pitchFamily="2" charset="0"/>
                <a:ea typeface="Roboto" panose="02000000000000000000" pitchFamily="2" charset="0"/>
              </a:rPr>
              <a:t>Gog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e Magog, per le Colonne in Oriente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CD3A41A-99C3-FD63-BDDB-1260E81C045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extBox 1">
            <a:extLst>
              <a:ext uri="{FF2B5EF4-FFF2-40B4-BE49-F238E27FC236}">
                <a16:creationId xmlns:a16="http://schemas.microsoft.com/office/drawing/2014/main" id="{BAFCCFAB-9C1D-162B-AF20-938B3C219D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2050" y="2348946"/>
            <a:ext cx="68199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it-IT" b="1" dirty="0">
                <a:latin typeface="Roboto" panose="02000000000000000000" pitchFamily="2" charset="0"/>
                <a:ea typeface="Roboto" panose="02000000000000000000" pitchFamily="2" charset="0"/>
              </a:rPr>
              <a:t>Le </a:t>
            </a:r>
            <a:r>
              <a:rPr lang="en-US" altLang="it-IT" b="1" dirty="0" err="1">
                <a:latin typeface="Roboto" panose="02000000000000000000" pitchFamily="2" charset="0"/>
                <a:ea typeface="Roboto" panose="02000000000000000000" pitchFamily="2" charset="0"/>
              </a:rPr>
              <a:t>meraviglie</a:t>
            </a:r>
            <a:r>
              <a:rPr lang="en-US" altLang="it-IT" b="1" dirty="0">
                <a:latin typeface="Roboto" panose="02000000000000000000" pitchFamily="2" charset="0"/>
                <a:ea typeface="Roboto" panose="02000000000000000000" pitchFamily="2" charset="0"/>
              </a:rPr>
              <a:t> di Alessandro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F6213D63-58F1-412C-9EE6-2D20DB9A553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CasellaDiTesto 1">
            <a:extLst>
              <a:ext uri="{FF2B5EF4-FFF2-40B4-BE49-F238E27FC236}">
                <a16:creationId xmlns:a16="http://schemas.microsoft.com/office/drawing/2014/main" id="{1748E1FD-C354-D865-26B2-D3A186E7CA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463" y="1424332"/>
            <a:ext cx="797507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 E poi, nel viaggio in Oriente, nelle sterminate plaghe in cui per secoli cavalca 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immaginazione dell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Occidente, ecco gli incontri di Alessandro con gli esseri mirabili, i mostri, le popolazioni immaginarie, che il </a:t>
            </a:r>
            <a:r>
              <a:rPr lang="it-IT" altLang="it-IT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Liber </a:t>
            </a:r>
            <a:r>
              <a:rPr lang="it-IT" altLang="it-IT" sz="1800" b="1" i="1" dirty="0" err="1">
                <a:latin typeface="Roboto" panose="02000000000000000000" pitchFamily="2" charset="0"/>
                <a:ea typeface="Roboto" panose="02000000000000000000" pitchFamily="2" charset="0"/>
              </a:rPr>
              <a:t>monstrorum</a:t>
            </a:r>
            <a:r>
              <a:rPr lang="it-IT" altLang="it-IT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(scritto in Irlanda nel VII secolo dopo Cristo) elenca ordinatamente, utilizzando anche l</a:t>
            </a:r>
            <a:r>
              <a:rPr lang="it-IT" altLang="en-US" sz="18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apocrifa </a:t>
            </a:r>
            <a:r>
              <a:rPr lang="it-IT" altLang="it-IT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Lettera di Alessandro ad Aristotele sulle meraviglie dell</a:t>
            </a:r>
            <a:r>
              <a:rPr lang="it-IT" altLang="en-US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i="1" dirty="0">
                <a:latin typeface="Roboto" panose="02000000000000000000" pitchFamily="2" charset="0"/>
                <a:ea typeface="Roboto" panose="02000000000000000000" pitchFamily="2" charset="0"/>
              </a:rPr>
              <a:t>India.</a:t>
            </a:r>
          </a:p>
          <a:p>
            <a:pPr algn="just" eaLnBrk="1" hangingPunct="1"/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   Sfogliamo qualcuno dei manoscritti miniati del 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Romanzo di  Alessandro</a:t>
            </a:r>
            <a:r>
              <a:rPr lang="it-IT" altLang="it-IT" sz="1800" dirty="0">
                <a:latin typeface="Roboto" panose="02000000000000000000" pitchFamily="2" charset="0"/>
                <a:ea typeface="Roboto" panose="02000000000000000000" pitchFamily="2" charset="0"/>
              </a:rPr>
              <a:t>, in cerca di queste 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cose dell</a:t>
            </a:r>
            <a:r>
              <a:rPr lang="it-IT" altLang="en-US" sz="1800" b="1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1800" b="1" dirty="0">
                <a:latin typeface="Roboto" panose="02000000000000000000" pitchFamily="2" charset="0"/>
                <a:ea typeface="Roboto" panose="02000000000000000000" pitchFamily="2" charset="0"/>
              </a:rPr>
              <a:t>altro mondo, nel Paese delle Meraviglie…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43C3FC2-3B17-9885-F6EA-AC83601D47D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olo 1">
            <a:extLst>
              <a:ext uri="{FF2B5EF4-FFF2-40B4-BE49-F238E27FC236}">
                <a16:creationId xmlns:a16="http://schemas.microsoft.com/office/drawing/2014/main" id="{FCDC0974-01F7-52B0-388C-FCC4829F0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8032" y="3061944"/>
            <a:ext cx="4638957" cy="1590675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Bruxelles, Bibliothèque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Royale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de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Belgique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ms. 11040,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50v (sec. XIII)</a:t>
            </a:r>
          </a:p>
        </p:txBody>
      </p:sp>
      <p:pic>
        <p:nvPicPr>
          <p:cNvPr id="66562" name="Segnaposto immagine 4" descr="052-v-alejandro-magno.jpg">
            <a:extLst>
              <a:ext uri="{FF2B5EF4-FFF2-40B4-BE49-F238E27FC236}">
                <a16:creationId xmlns:a16="http://schemas.microsoft.com/office/drawing/2014/main" id="{D628B961-AB27-4E25-4AD3-8C4963E7BC0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6563" name="Segnaposto testo 3">
            <a:extLst>
              <a:ext uri="{FF2B5EF4-FFF2-40B4-BE49-F238E27FC236}">
                <a16:creationId xmlns:a16="http://schemas.microsoft.com/office/drawing/2014/main" id="{5140AF53-D332-A132-DB0A-F6048E5519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2679" y="1790104"/>
            <a:ext cx="2971800" cy="1563291"/>
          </a:xfrm>
        </p:spPr>
        <p:txBody>
          <a:bodyPr/>
          <a:lstStyle/>
          <a:p>
            <a:r>
              <a:rPr lang="it-IT" altLang="it-IT" sz="2400" dirty="0">
                <a:latin typeface="Roboto" panose="02000000000000000000" pitchFamily="2" charset="0"/>
                <a:ea typeface="Roboto" panose="02000000000000000000" pitchFamily="2" charset="0"/>
              </a:rPr>
              <a:t>Alessandro incontra le donne con spade e mazze d</a:t>
            </a:r>
            <a:r>
              <a:rPr lang="it-IT" altLang="en-US" sz="24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2400" dirty="0">
                <a:latin typeface="Roboto" panose="02000000000000000000" pitchFamily="2" charset="0"/>
                <a:ea typeface="Roboto" panose="02000000000000000000" pitchFamily="2" charset="0"/>
              </a:rPr>
              <a:t>oro e d</a:t>
            </a:r>
            <a:r>
              <a:rPr lang="it-IT" altLang="en-US" sz="24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2400" dirty="0">
                <a:latin typeface="Roboto" panose="02000000000000000000" pitchFamily="2" charset="0"/>
                <a:ea typeface="Roboto" panose="02000000000000000000" pitchFamily="2" charset="0"/>
              </a:rPr>
              <a:t>argento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A079374-0459-5D33-7892-D5309138878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itolo 1">
            <a:extLst>
              <a:ext uri="{FF2B5EF4-FFF2-40B4-BE49-F238E27FC236}">
                <a16:creationId xmlns:a16="http://schemas.microsoft.com/office/drawing/2014/main" id="{257CFEC4-8993-D75F-03C5-526C5C850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218" y="3676949"/>
            <a:ext cx="3551928" cy="1438275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Bruxelles, Bibliothèque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Royale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de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Belgique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ms. 11040,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56v, (sec. XIII)</a:t>
            </a:r>
          </a:p>
        </p:txBody>
      </p:sp>
      <p:pic>
        <p:nvPicPr>
          <p:cNvPr id="67586" name="Segnaposto contenuto 4" descr="056-v-alejandro-magno.jpg">
            <a:extLst>
              <a:ext uri="{FF2B5EF4-FFF2-40B4-BE49-F238E27FC236}">
                <a16:creationId xmlns:a16="http://schemas.microsoft.com/office/drawing/2014/main" id="{5E4091EF-6001-5A57-9E96-A0E37DA72F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1415" r="-31415"/>
          <a:stretch>
            <a:fillRect/>
          </a:stretch>
        </p:blipFill>
        <p:spPr>
          <a:xfrm>
            <a:off x="-1" y="388342"/>
            <a:ext cx="5516882" cy="4356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7587" name="Segnaposto testo 3">
            <a:extLst>
              <a:ext uri="{FF2B5EF4-FFF2-40B4-BE49-F238E27FC236}">
                <a16:creationId xmlns:a16="http://schemas.microsoft.com/office/drawing/2014/main" id="{AFD1EE06-1724-ECB6-D026-C3DA8FF2B7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35951" y="1886834"/>
            <a:ext cx="3827282" cy="1515666"/>
          </a:xfrm>
        </p:spPr>
        <p:txBody>
          <a:bodyPr>
            <a:normAutofit/>
          </a:bodyPr>
          <a:lstStyle/>
          <a:p>
            <a:r>
              <a:rPr lang="it-IT" altLang="it-IT" sz="2400" dirty="0">
                <a:latin typeface="Roboto" panose="02000000000000000000" pitchFamily="2" charset="0"/>
                <a:ea typeface="Roboto" panose="02000000000000000000" pitchFamily="2" charset="0"/>
              </a:rPr>
              <a:t>Alessandro incontra gli uomini nudi che vivono in caverne sulle montagne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3B817B16-3397-4942-0C55-F92CB37A60B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itolo 1">
            <a:extLst>
              <a:ext uri="{FF2B5EF4-FFF2-40B4-BE49-F238E27FC236}">
                <a16:creationId xmlns:a16="http://schemas.microsoft.com/office/drawing/2014/main" id="{E5BFB31C-AC04-BEC5-6DE4-862F520E8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0093" y="656734"/>
            <a:ext cx="3133725" cy="2838450"/>
          </a:xfrm>
        </p:spPr>
        <p:txBody>
          <a:bodyPr/>
          <a:lstStyle/>
          <a:p>
            <a:br>
              <a:rPr lang="it-IT" altLang="it-IT" sz="2400" dirty="0">
                <a:latin typeface="Roboto" panose="02000000000000000000" pitchFamily="2" charset="0"/>
                <a:ea typeface="Roboto" panose="02000000000000000000" pitchFamily="2" charset="0"/>
              </a:rPr>
            </a:br>
            <a:br>
              <a:rPr lang="it-IT" altLang="it-IT" sz="2400" dirty="0">
                <a:latin typeface="Roboto" panose="02000000000000000000" pitchFamily="2" charset="0"/>
                <a:ea typeface="Roboto" panose="02000000000000000000" pitchFamily="2" charset="0"/>
              </a:rPr>
            </a:br>
            <a:br>
              <a:rPr lang="it-IT" altLang="it-IT" sz="24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2400" dirty="0">
                <a:latin typeface="Roboto" panose="02000000000000000000" pitchFamily="2" charset="0"/>
                <a:ea typeface="Roboto" panose="02000000000000000000" pitchFamily="2" charset="0"/>
              </a:rPr>
              <a:t>Alessandro e il mostro con 3 corna</a:t>
            </a:r>
          </a:p>
        </p:txBody>
      </p:sp>
      <p:pic>
        <p:nvPicPr>
          <p:cNvPr id="68610" name="Segnaposto contenuto 3" descr="Bruxelles 11040 fol. 49 mostro con 3 corna .jpg">
            <a:extLst>
              <a:ext uri="{FF2B5EF4-FFF2-40B4-BE49-F238E27FC236}">
                <a16:creationId xmlns:a16="http://schemas.microsoft.com/office/drawing/2014/main" id="{A582DED8-520D-2052-E193-0B4F52FB00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5354" r="-68745"/>
          <a:stretch>
            <a:fillRect/>
          </a:stretch>
        </p:blipFill>
        <p:spPr>
          <a:xfrm>
            <a:off x="-2568017" y="393750"/>
            <a:ext cx="9381643" cy="4356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4F335B75-57B1-88CB-1298-C1751F46D3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9C46BDC2-6580-EC79-F9F2-2BC2B77B3CF6}"/>
              </a:ext>
            </a:extLst>
          </p:cNvPr>
          <p:cNvSpPr txBox="1"/>
          <p:nvPr/>
        </p:nvSpPr>
        <p:spPr>
          <a:xfrm>
            <a:off x="966248" y="4776735"/>
            <a:ext cx="58728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Bruxelles, Bibliothèque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Royale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de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Belgique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ms. 11040,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49v </a:t>
            </a:r>
          </a:p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(sec. XIII)</a:t>
            </a:r>
            <a:endParaRPr lang="it-IT" sz="9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olo 1">
            <a:extLst>
              <a:ext uri="{FF2B5EF4-FFF2-40B4-BE49-F238E27FC236}">
                <a16:creationId xmlns:a16="http://schemas.microsoft.com/office/drawing/2014/main" id="{163A8CD2-94EE-6C3C-2CD7-4A633B298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4453" y="3381375"/>
            <a:ext cx="4894070" cy="1762125"/>
          </a:xfrm>
        </p:spPr>
        <p:txBody>
          <a:bodyPr>
            <a:normAutofit/>
          </a:bodyPr>
          <a:lstStyle/>
          <a:p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Bruxelles, Bibliothèque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Royale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 de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Belgique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, ms. 11040, </a:t>
            </a:r>
            <a:r>
              <a:rPr lang="it-IT" altLang="it-IT" sz="900" dirty="0" err="1">
                <a:latin typeface="Roboto" panose="02000000000000000000" pitchFamily="2" charset="0"/>
                <a:ea typeface="Roboto" panose="02000000000000000000" pitchFamily="2" charset="0"/>
              </a:rPr>
              <a:t>fol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. 48r</a:t>
            </a:r>
            <a:b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(sec. XIII)</a:t>
            </a:r>
          </a:p>
        </p:txBody>
      </p:sp>
      <p:pic>
        <p:nvPicPr>
          <p:cNvPr id="69634" name="Segnaposto contenuto 4" descr="048-r-alejandro-magno.jpg">
            <a:extLst>
              <a:ext uri="{FF2B5EF4-FFF2-40B4-BE49-F238E27FC236}">
                <a16:creationId xmlns:a16="http://schemas.microsoft.com/office/drawing/2014/main" id="{3597663E-4F87-047A-F66A-0E00F33301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1415" r="-31415"/>
          <a:stretch>
            <a:fillRect/>
          </a:stretch>
        </p:blipFill>
        <p:spPr>
          <a:xfrm>
            <a:off x="3498954" y="343280"/>
            <a:ext cx="5645046" cy="445694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9635" name="Segnaposto testo 3">
            <a:extLst>
              <a:ext uri="{FF2B5EF4-FFF2-40B4-BE49-F238E27FC236}">
                <a16:creationId xmlns:a16="http://schemas.microsoft.com/office/drawing/2014/main" id="{86707FBA-4173-EE10-FC4C-3A1B611460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2707" y="2076449"/>
            <a:ext cx="3513534" cy="1410891"/>
          </a:xfrm>
        </p:spPr>
        <p:txBody>
          <a:bodyPr>
            <a:normAutofit/>
          </a:bodyPr>
          <a:lstStyle/>
          <a:p>
            <a:r>
              <a:rPr lang="it-IT" altLang="it-IT" sz="2000" dirty="0">
                <a:latin typeface="Roboto" panose="02000000000000000000" pitchFamily="2" charset="0"/>
                <a:ea typeface="Roboto" panose="02000000000000000000" pitchFamily="2" charset="0"/>
              </a:rPr>
              <a:t>Alessandro combatte contro i dragoni e gli </a:t>
            </a:r>
            <a:r>
              <a:rPr lang="it-IT" altLang="en-US" sz="20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it-IT" sz="2000" dirty="0">
                <a:latin typeface="Roboto" panose="02000000000000000000" pitchFamily="2" charset="0"/>
                <a:ea typeface="Roboto" panose="02000000000000000000" pitchFamily="2" charset="0"/>
              </a:rPr>
              <a:t>scorpioni</a:t>
            </a:r>
            <a:r>
              <a:rPr lang="it-IT" altLang="en-US" sz="20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it-IT" sz="2000" dirty="0">
                <a:latin typeface="Roboto" panose="02000000000000000000" pitchFamily="2" charset="0"/>
                <a:ea typeface="Roboto" panose="02000000000000000000" pitchFamily="2" charset="0"/>
              </a:rPr>
              <a:t> (</a:t>
            </a:r>
            <a:r>
              <a:rPr lang="it-IT" altLang="en-US" sz="2000" dirty="0"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  <a:r>
              <a:rPr lang="it-IT" altLang="ja-JP" sz="2000" dirty="0" err="1">
                <a:latin typeface="Roboto" panose="02000000000000000000" pitchFamily="2" charset="0"/>
                <a:ea typeface="Roboto" panose="02000000000000000000" pitchFamily="2" charset="0"/>
              </a:rPr>
              <a:t>escorpions</a:t>
            </a:r>
            <a:r>
              <a:rPr lang="it-IT" altLang="en-US" sz="20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it-IT" altLang="ja-JP" sz="2000" dirty="0">
                <a:latin typeface="Roboto" panose="02000000000000000000" pitchFamily="2" charset="0"/>
                <a:ea typeface="Roboto" panose="02000000000000000000" pitchFamily="2" charset="0"/>
              </a:rPr>
              <a:t>)</a:t>
            </a:r>
            <a:endParaRPr lang="it-IT" altLang="it-IT" sz="20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BAE1876D-6EE2-CB7B-F474-EF7FC5AEC29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Immagine 4" descr="34241572902_ed5f05ec48_b.jpg">
            <a:extLst>
              <a:ext uri="{FF2B5EF4-FFF2-40B4-BE49-F238E27FC236}">
                <a16:creationId xmlns:a16="http://schemas.microsoft.com/office/drawing/2014/main" id="{16C67298-1846-6F8E-F70B-5251D39774D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6289" y="576519"/>
            <a:ext cx="6010275" cy="400883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58" name="CasellaDiTesto 5">
            <a:extLst>
              <a:ext uri="{FF2B5EF4-FFF2-40B4-BE49-F238E27FC236}">
                <a16:creationId xmlns:a16="http://schemas.microsoft.com/office/drawing/2014/main" id="{B4E8B4BD-2323-6E91-F706-67DB22D51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2512" y="4610985"/>
            <a:ext cx="63023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Castello della Manta, Saluzzo, 1420 ca., Alessandro fra i Nove Eroi dell</a:t>
            </a:r>
            <a:r>
              <a:rPr lang="it-IT" altLang="en-US" sz="900" dirty="0">
                <a:latin typeface="Roboto" panose="02000000000000000000" pitchFamily="2" charset="0"/>
                <a:ea typeface="Roboto" panose="02000000000000000000" pitchFamily="2" charset="0"/>
              </a:rPr>
              <a:t>’</a:t>
            </a:r>
            <a:r>
              <a:rPr lang="it-IT" altLang="it-IT" sz="900" dirty="0">
                <a:latin typeface="Roboto" panose="02000000000000000000" pitchFamily="2" charset="0"/>
                <a:ea typeface="Roboto" panose="02000000000000000000" pitchFamily="2" charset="0"/>
              </a:rPr>
              <a:t>antichità: è lui il Signore del Mondo, con la sfera del potere in mano 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624406EE-C781-F602-6D85-B0371AFC19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242" y="4713861"/>
            <a:ext cx="1020343" cy="40557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9651</TotalTime>
  <Words>4325</Words>
  <Application>Microsoft Macintosh PowerPoint</Application>
  <PresentationFormat>Presentazione su schermo (16:9)</PresentationFormat>
  <Paragraphs>144</Paragraphs>
  <Slides>60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60</vt:i4>
      </vt:variant>
    </vt:vector>
  </HeadingPairs>
  <TitlesOfParts>
    <vt:vector size="65" baseType="lpstr">
      <vt:lpstr>Arial</vt:lpstr>
      <vt:lpstr>Calibri</vt:lpstr>
      <vt:lpstr>Calibri Light</vt:lpstr>
      <vt:lpstr>Roboto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Cambridge, Fitzwilliam Museum: Alessandro divinizzato, tetradrammo di Tolomeo I (recto), 314-313 a.C., a sinistra, e Alessandro Zeus-Ammon, tetradrammo in argento di Lisimaco (recto), 306-281 a.C.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London, BL, ms. Royal 19.D.1 (ca. 1340), romanzo di Alessandro in prosa francese, Il mago egizio Nectanebus possiede la regina Olimpia, moglie di Filippo di Macedonia </vt:lpstr>
      <vt:lpstr>Giulio Romano, Zeus/Nectanebo possiede Olimpia, Mantova, Palazzo Te (1524)</vt:lpstr>
      <vt:lpstr>Presentazione standard di PowerPoint</vt:lpstr>
      <vt:lpstr> Leipzig, Stadtbibliothek, Repositorium II.4to.143, fol. 75r, Historia de preliis I1, Alessandro getta Nectanebus nel fossato e porta il suo cadavere al palazzo di Olimpia </vt:lpstr>
      <vt:lpstr>Cracovia, Biblioteca Jagellonica,  ms.  Ital. Qu. 33, fol. 1r, Alessandro e Nectanebo guardano le stelle </vt:lpstr>
      <vt:lpstr>Presentazione standard di PowerPoint</vt:lpstr>
      <vt:lpstr>Presentazione standard di PowerPoint</vt:lpstr>
      <vt:lpstr>Venezia, Biblioteca di San Lazzaro degli Armeni ms. Kourdian 280, fol. 12r e 88r (1526), ”Natività” di Alessandro e ”Deposizione” di Dario</vt:lpstr>
      <vt:lpstr>Paris Bibliothèque Nationale, Cabinet des Medailles, Costantino (304-337 d.C.) e Alessandro, medaglia d’oro, inizi IV sec. d.C.  </vt:lpstr>
      <vt:lpstr> Venezia, Biblioteca di San Lazzaro degli Armeni, ms. 424, fol. 117r, Ultima cena di un “Cristo-Alessandro” incoronato a Babilonia (XIV sec.)</vt:lpstr>
      <vt:lpstr>Presentazione standard di PowerPoint</vt:lpstr>
      <vt:lpstr>Presentazione standard di PowerPoint</vt:lpstr>
      <vt:lpstr>L’ascensione di Alessandro con i grifoni,  Montpezat-de-Quercy, chiesa di St. Martin, disegno da una stoffa copta del VII sec.Bruxelles, Musées Royaux d’Art e d’Histoire, seta, VIII-IX sec. </vt:lpstr>
      <vt:lpstr>Presentazione standard di PowerPoint</vt:lpstr>
      <vt:lpstr>Presentazione standard di PowerPoint</vt:lpstr>
      <vt:lpstr>Venezia, Biblioteca Nazionale Marciana, Iskandar-Nama, ms. Orient. 90 (=57), fol. 58r e 193r. Alessandro trasportato in cielo contempla il cosmo, a sinistra, Il cielo e la terra: visione cosmica con segni zodiacali,  a destra. </vt:lpstr>
      <vt:lpstr>Otranto, Cattedrale, mosaico di Pantaleone (1163-65), L’ascensione con i grifoni</vt:lpstr>
      <vt:lpstr>L’ascensione con i grifoni  Histoire du bon Alixandre (Berlin, Kupferstichkabinett, XIII sec.)</vt:lpstr>
      <vt:lpstr>L’ascensione con i grifoni, Arazzo – Tournai, realizzato da Pasquier Grenet per Filippo il Buono (ca. 1460)</vt:lpstr>
      <vt:lpstr>Presentazione standard di PowerPoint</vt:lpstr>
      <vt:lpstr>Alessandro, signore del mondo</vt:lpstr>
      <vt:lpstr>Presentazione standard di PowerPoint</vt:lpstr>
      <vt:lpstr>La discesa sottomarina - Oxford, Bodl., 264, fol. 50r (sec. XIV)</vt:lpstr>
      <vt:lpstr>La discesa sottomarina    Histoire du bon Alixandre (Berlin, Kupferstichkabinett, Staatliches Museum Preußischer Kulturbesitz, 1320 ca.)</vt:lpstr>
      <vt:lpstr>La discesa sottomarina,  (London, BL, ms. Royal 15.E.vi, 1445)</vt:lpstr>
      <vt:lpstr>Presentazione standard di PowerPoint</vt:lpstr>
      <vt:lpstr>Presentazione standard di PowerPoint</vt:lpstr>
      <vt:lpstr>Trasfigurazione  Beato Angelico, Firenze, S. Marco (1438-40) Raffaello, Musei Vaticani (1518-20) </vt:lpstr>
      <vt:lpstr>L’Ascensione </vt:lpstr>
      <vt:lpstr>Presentazione standard di PowerPoint</vt:lpstr>
      <vt:lpstr>Presentazione standard di PowerPoint</vt:lpstr>
      <vt:lpstr>Presentazione standard di PowerPoint</vt:lpstr>
      <vt:lpstr>L’esercito di Gog e Magog attacca la Città dei Santi guidato dal Diavolo  Ms. russo, XVII sec.</vt:lpstr>
      <vt:lpstr>Toulouse, ms. 815, fol. 49v, Gog e Magog all’assalto della Città dei Santi</vt:lpstr>
      <vt:lpstr>Baltimore, Walters Art Museum, ms. W. 659, Yajuj Wa Majuj, il mostro  Gog e Magog</vt:lpstr>
      <vt:lpstr>  Abraham Cresques, Atlante catalano (1375), Bibliothèque Nationale de France,  La terra di Gog e Magog. Il suo re monta a cavallo, in basso a destra.  In alto a sinistra, l’Anticristo, Alessandro Magno e i trombettieri meccanici   </vt:lpstr>
      <vt:lpstr>Thomas de Kent – Roman de toute chevalerie, Paris, Bibliothèque Nationale de France, Fr. 24364, fol. 60v, Gog e Magog cannibali</vt:lpstr>
      <vt:lpstr>Mappa di Ebstorf, attribuita a Gervasio di Tilbury (XII sec.)</vt:lpstr>
      <vt:lpstr>Presentazione standard di PowerPoint</vt:lpstr>
      <vt:lpstr>Presentazione standard di PowerPoint</vt:lpstr>
      <vt:lpstr>Bruxelles, Bibliothèque Royale de Belgique, ms. 11040, fol. 50v (sec. XIII)</vt:lpstr>
      <vt:lpstr>Bruxelles, Bibliothèque Royale de Belgique, ms. 11040, fol. 56v, (sec. XIII)</vt:lpstr>
      <vt:lpstr>   Alessandro e il mostro con 3 corna</vt:lpstr>
      <vt:lpstr>Bruxelles, Bibliothèque Royale de Belgique, ms. 11040, fol. 48r (sec. XIII)</vt:lpstr>
      <vt:lpstr>Presentazione standard di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Mocan LLCS</dc:creator>
  <cp:lastModifiedBy>veronica marasco</cp:lastModifiedBy>
  <cp:revision>540</cp:revision>
  <dcterms:created xsi:type="dcterms:W3CDTF">2015-06-17T13:56:28Z</dcterms:created>
  <dcterms:modified xsi:type="dcterms:W3CDTF">2024-01-08T13:19:20Z</dcterms:modified>
</cp:coreProperties>
</file>